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4"/>
  </p:notesMasterIdLst>
  <p:handoutMasterIdLst>
    <p:handoutMasterId r:id="rId35"/>
  </p:handoutMasterIdLst>
  <p:sldIdLst>
    <p:sldId id="371" r:id="rId5"/>
    <p:sldId id="362" r:id="rId6"/>
    <p:sldId id="367" r:id="rId7"/>
    <p:sldId id="368" r:id="rId8"/>
    <p:sldId id="369" r:id="rId9"/>
    <p:sldId id="370" r:id="rId10"/>
    <p:sldId id="360" r:id="rId11"/>
    <p:sldId id="347" r:id="rId12"/>
    <p:sldId id="361" r:id="rId13"/>
    <p:sldId id="365" r:id="rId14"/>
    <p:sldId id="366" r:id="rId15"/>
    <p:sldId id="261" r:id="rId16"/>
    <p:sldId id="262" r:id="rId17"/>
    <p:sldId id="263" r:id="rId18"/>
    <p:sldId id="335" r:id="rId19"/>
    <p:sldId id="336" r:id="rId20"/>
    <p:sldId id="337" r:id="rId21"/>
    <p:sldId id="349" r:id="rId22"/>
    <p:sldId id="350" r:id="rId23"/>
    <p:sldId id="351" r:id="rId24"/>
    <p:sldId id="352" r:id="rId25"/>
    <p:sldId id="353" r:id="rId26"/>
    <p:sldId id="354" r:id="rId27"/>
    <p:sldId id="355" r:id="rId28"/>
    <p:sldId id="356" r:id="rId29"/>
    <p:sldId id="357" r:id="rId30"/>
    <p:sldId id="345" r:id="rId31"/>
    <p:sldId id="346" r:id="rId32"/>
    <p:sldId id="3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ch, David R. (CIV)" initials="KDR(" lastIdx="5" clrIdx="0"/>
  <p:cmAuthor id="1" name="DuBeck, Nicole S (CTR)" initials="DN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06062"/>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60" autoAdjust="0"/>
  </p:normalViewPr>
  <p:slideViewPr>
    <p:cSldViewPr snapToGrid="0" snapToObjects="1">
      <p:cViewPr varScale="1">
        <p:scale>
          <a:sx n="64" d="100"/>
          <a:sy n="64" d="100"/>
        </p:scale>
        <p:origin x="148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22F2D-00AD-2243-9DB3-F08711005ED6}" type="datetimeFigureOut">
              <a:rPr lang="en-US" smtClean="0"/>
              <a:pPr/>
              <a:t>1/28/2026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F06F8C-5146-3A48-AA22-2FCFA10B9881}" type="slidenum">
              <a:rPr lang="en-US" smtClean="0"/>
              <a:pPr/>
              <a:t>‹#›</a:t>
            </a:fld>
            <a:endParaRPr lang="en-US"/>
          </a:p>
        </p:txBody>
      </p:sp>
    </p:spTree>
    <p:extLst>
      <p:ext uri="{BB962C8B-B14F-4D97-AF65-F5344CB8AC3E}">
        <p14:creationId xmlns:p14="http://schemas.microsoft.com/office/powerpoint/2010/main" val="2835692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BD73-7C84-1C4A-BB58-3C63B9ECDD0A}" type="datetimeFigureOut">
              <a:rPr lang="en-US" smtClean="0"/>
              <a:pPr/>
              <a:t>1/28/2026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01FF6-B090-6A44-8C1B-A1FCE1610712}" type="slidenum">
              <a:rPr lang="en-US" smtClean="0"/>
              <a:pPr/>
              <a:t>‹#›</a:t>
            </a:fld>
            <a:endParaRPr lang="en-US"/>
          </a:p>
        </p:txBody>
      </p:sp>
    </p:spTree>
    <p:extLst>
      <p:ext uri="{BB962C8B-B14F-4D97-AF65-F5344CB8AC3E}">
        <p14:creationId xmlns:p14="http://schemas.microsoft.com/office/powerpoint/2010/main" val="1507721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descr="․捖e "/>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5D95350F-611A-4D7E-8CE9-C43851AAA6F8}" type="slidenum">
              <a:rPr lang="en-US" altLang="en-US" sz="1200" smtClean="0">
                <a:latin typeface="Times New Roman" pitchFamily="18" charset="0"/>
              </a:rPr>
              <a:pPr/>
              <a:t>11</a:t>
            </a:fld>
            <a:endParaRPr lang="en-US" altLang="en-US" sz="1200">
              <a:latin typeface="Times New Roman" pitchFamily="18" charset="0"/>
            </a:endParaRPr>
          </a:p>
        </p:txBody>
      </p:sp>
    </p:spTree>
    <p:extLst>
      <p:ext uri="{BB962C8B-B14F-4D97-AF65-F5344CB8AC3E}">
        <p14:creationId xmlns:p14="http://schemas.microsoft.com/office/powerpoint/2010/main" val="241464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descr="․捖e "/>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2689592C-CB56-4AD2-9B90-7BDEC86AE0E4}" type="slidenum">
              <a:rPr lang="en-US" altLang="en-US" sz="1200" smtClean="0">
                <a:latin typeface="Times New Roman" pitchFamily="18" charset="0"/>
              </a:rPr>
              <a:pPr/>
              <a:t>12</a:t>
            </a:fld>
            <a:endParaRPr lang="en-US" altLang="en-US" sz="1200">
              <a:latin typeface="Times New Roman" pitchFamily="18" charset="0"/>
            </a:endParaRPr>
          </a:p>
        </p:txBody>
      </p:sp>
    </p:spTree>
    <p:extLst>
      <p:ext uri="{BB962C8B-B14F-4D97-AF65-F5344CB8AC3E}">
        <p14:creationId xmlns:p14="http://schemas.microsoft.com/office/powerpoint/2010/main" val="409734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699250"/>
            <a:ext cx="7772400" cy="1089398"/>
          </a:xfrm>
        </p:spPr>
        <p:txBody>
          <a:bodyPr/>
          <a:lstStyle>
            <a:lvl1pPr>
              <a:defRPr/>
            </a:lvl1pPr>
          </a:lstStyle>
          <a:p>
            <a:r>
              <a:rPr lang="en-US" dirty="0"/>
              <a:t>Click to add title</a:t>
            </a:r>
          </a:p>
        </p:txBody>
      </p:sp>
      <p:sp>
        <p:nvSpPr>
          <p:cNvPr id="3" name="Subtitle 2"/>
          <p:cNvSpPr>
            <a:spLocks noGrp="1"/>
          </p:cNvSpPr>
          <p:nvPr>
            <p:ph type="subTitle" idx="1" hasCustomPrompt="1"/>
          </p:nvPr>
        </p:nvSpPr>
        <p:spPr>
          <a:xfrm>
            <a:off x="685800" y="4803590"/>
            <a:ext cx="7772400" cy="739586"/>
          </a:xfrm>
        </p:spPr>
        <p:txBody>
          <a:bodyPr/>
          <a:lstStyle>
            <a:lvl1pPr marL="0" indent="0" algn="l">
              <a:buNone/>
              <a:defRPr>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50222"/>
          <a:stretch/>
        </p:blipFill>
        <p:spPr>
          <a:xfrm>
            <a:off x="0" y="0"/>
            <a:ext cx="9144000" cy="341376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2108" t="40647" r="13636" b="40413"/>
          <a:stretch/>
        </p:blipFill>
        <p:spPr>
          <a:xfrm>
            <a:off x="370603" y="6205112"/>
            <a:ext cx="4120282" cy="494558"/>
          </a:xfrm>
          <a:prstGeom prst="rect">
            <a:avLst/>
          </a:prstGeom>
        </p:spPr>
      </p:pic>
    </p:spTree>
    <p:extLst>
      <p:ext uri="{BB962C8B-B14F-4D97-AF65-F5344CB8AC3E}">
        <p14:creationId xmlns:p14="http://schemas.microsoft.com/office/powerpoint/2010/main" val="39991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6"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175946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6"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8669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dirty="0">
              <a:solidFill>
                <a:srgbClr val="FFFFFF"/>
              </a:solidFill>
            </a:endParaRPr>
          </a:p>
        </p:txBody>
      </p:sp>
      <p:sp>
        <p:nvSpPr>
          <p:cNvPr id="6"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218763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6"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90829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7"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280415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9" name="Footer Placeholder 4"/>
          <p:cNvSpPr>
            <a:spLocks noGrp="1"/>
          </p:cNvSpPr>
          <p:nvPr>
            <p:ph type="ftr" sz="quarter" idx="10"/>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160365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5"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137688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4"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29206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7"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262864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
        <p:nvSpPr>
          <p:cNvPr id="7"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Tree>
    <p:extLst>
      <p:ext uri="{BB962C8B-B14F-4D97-AF65-F5344CB8AC3E}">
        <p14:creationId xmlns:p14="http://schemas.microsoft.com/office/powerpoint/2010/main" val="252722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6548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411943"/>
            <a:ext cx="8229600" cy="43606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3433131" y="6217820"/>
            <a:ext cx="4903447" cy="365125"/>
          </a:xfrm>
          <a:prstGeom prst="rect">
            <a:avLst/>
          </a:prstGeom>
        </p:spPr>
        <p:txBody>
          <a:bodyPr/>
          <a:lstStyle>
            <a:lvl1pPr algn="r">
              <a:defRPr sz="1200">
                <a:solidFill>
                  <a:schemeClr val="bg1"/>
                </a:solidFill>
              </a:defRPr>
            </a:lvl1pPr>
          </a:lstStyle>
          <a:p>
            <a:r>
              <a:rPr lang="en-US"/>
              <a:t>Click to add optional section title or footer</a:t>
            </a:r>
            <a:endParaRPr lang="en-US" dirty="0"/>
          </a:p>
        </p:txBody>
      </p:sp>
      <p:sp>
        <p:nvSpPr>
          <p:cNvPr id="9" name="Slide Number Placeholder 5"/>
          <p:cNvSpPr txBox="1">
            <a:spLocks/>
          </p:cNvSpPr>
          <p:nvPr/>
        </p:nvSpPr>
        <p:spPr>
          <a:xfrm>
            <a:off x="6169486" y="6217820"/>
            <a:ext cx="251731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a:t>
            </a:r>
            <a:fld id="{DA93C073-08DE-9C40-9CD0-DDF7A0FDEC50}" type="slidenum">
              <a:rPr lang="en-US" sz="1200" smtClean="0">
                <a:solidFill>
                  <a:srgbClr val="FFFFFF"/>
                </a:solidFill>
              </a:rPr>
              <a:pPr algn="r"/>
              <a:t>‹#›</a:t>
            </a:fld>
            <a:endParaRPr lang="en-US" sz="1200" dirty="0">
              <a:solidFill>
                <a:srgbClr val="FFFFFF"/>
              </a:solidFill>
            </a:endParaRPr>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3176" y="6239232"/>
            <a:ext cx="406512" cy="406270"/>
          </a:xfrm>
          <a:prstGeom prst="rect">
            <a:avLst/>
          </a:prstGeom>
        </p:spPr>
      </p:pic>
      <p:pic>
        <p:nvPicPr>
          <p:cNvPr id="10" name="Picture 9"/>
          <p:cNvPicPr>
            <a:picLocks noChangeAspect="1"/>
          </p:cNvPicPr>
          <p:nvPr userDrawn="1"/>
        </p:nvPicPr>
        <p:blipFill rotWithShape="1">
          <a:blip r:embed="rId15" cstate="print">
            <a:extLst>
              <a:ext uri="{28A0092B-C50C-407E-A947-70E740481C1C}">
                <a14:useLocalDpi xmlns:a14="http://schemas.microsoft.com/office/drawing/2010/main" val="0"/>
              </a:ext>
            </a:extLst>
          </a:blip>
          <a:srcRect l="12108" t="40647" r="13636" b="40413"/>
          <a:stretch/>
        </p:blipFill>
        <p:spPr>
          <a:xfrm>
            <a:off x="331414" y="6178986"/>
            <a:ext cx="4120282" cy="494558"/>
          </a:xfrm>
          <a:prstGeom prst="rect">
            <a:avLst/>
          </a:prstGeom>
        </p:spPr>
      </p:pic>
    </p:spTree>
    <p:extLst>
      <p:ext uri="{BB962C8B-B14F-4D97-AF65-F5344CB8AC3E}">
        <p14:creationId xmlns:p14="http://schemas.microsoft.com/office/powerpoint/2010/main" val="297640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4320" indent="-27432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640080" indent="-32004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2pPr>
      <a:lvl3pPr marL="96012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3pPr>
      <a:lvl4pPr marL="132588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so.csd.disa.mil/idm/mhs/ApplicationAccessRequest.d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file:///C:\Clients\RITPO_PSI\iAS%20Tier%20III\CAC%20Applications\BCS\BCS%204.1\ECRS_BCS_DMHRSi.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ias-tier3@chenega.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health.mil/Military-Health-Topics/Privacy-and-Civil-Liberties/Submit-a-Data-Sharing-Application"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eb-mita01.mail.mil/owa/redir.aspx?C=Qa8eYJvVIQwDbOCFAcjC5X_m2qpHMgWH6BX91JaGbYwZEJKYQWnXCA..&amp;URL=https://sso.csd.disa.mil/idm/mhs/ECRSRequestStatus.jsp"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ias-tier3@chenega.com" TargetMode="External"/><Relationship Id="rId2" Type="http://schemas.openxmlformats.org/officeDocument/2006/relationships/hyperlink" Target="mailto:dhagsc@mail.mi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B25FDA-C75B-40F0-A780-189260C2E534}"/>
              </a:ext>
            </a:extLst>
          </p:cNvPr>
          <p:cNvSpPr>
            <a:spLocks noGrp="1"/>
          </p:cNvSpPr>
          <p:nvPr>
            <p:ph type="ctrTitle"/>
          </p:nvPr>
        </p:nvSpPr>
        <p:spPr>
          <a:xfrm>
            <a:off x="685800" y="3698875"/>
            <a:ext cx="8176846" cy="1089025"/>
          </a:xfrm>
        </p:spPr>
        <p:txBody>
          <a:bodyPr/>
          <a:lstStyle/>
          <a:p>
            <a:r>
              <a:rPr lang="en-US" altLang="en-US" sz="4000" dirty="0">
                <a:latin typeface="Arial Unicode MS" panose="020B0604020202020204" pitchFamily="34" charset="-128"/>
                <a:ea typeface="Arial Unicode MS" panose="020B0604020202020204" pitchFamily="34" charset="-128"/>
                <a:cs typeface="Arial Unicode MS" panose="020B0604020202020204" pitchFamily="34" charset="-128"/>
              </a:rPr>
              <a:t>BCS 4.2 New User ECRS Request or Change Permission Request</a:t>
            </a:r>
            <a:br>
              <a:rPr lang="en-US" altLang="en-US" sz="2800" i="1" dirty="0"/>
            </a:br>
            <a:endParaRPr lang="en-US" dirty="0">
              <a:solidFill>
                <a:schemeClr val="tx2"/>
              </a:solidFill>
            </a:endParaRPr>
          </a:p>
        </p:txBody>
      </p:sp>
      <p:sp>
        <p:nvSpPr>
          <p:cNvPr id="7" name="Subtitle 3">
            <a:extLst>
              <a:ext uri="{FF2B5EF4-FFF2-40B4-BE49-F238E27FC236}">
                <a16:creationId xmlns:a16="http://schemas.microsoft.com/office/drawing/2014/main" id="{E3C4FB1C-8F84-4A4F-9F47-280F64E92E42}"/>
              </a:ext>
            </a:extLst>
          </p:cNvPr>
          <p:cNvSpPr txBox="1">
            <a:spLocks/>
          </p:cNvSpPr>
          <p:nvPr/>
        </p:nvSpPr>
        <p:spPr>
          <a:xfrm>
            <a:off x="685800" y="5543175"/>
            <a:ext cx="7772400" cy="1054303"/>
          </a:xfrm>
          <a:prstGeom prst="rect">
            <a:avLst/>
          </a:prstGeom>
        </p:spPr>
        <p:txBody>
          <a:bodyPr vert="horz" lIns="0" tIns="0" rIns="0" bIns="0" rtlCol="0">
            <a:noAutofit/>
          </a:bodyPr>
          <a:lstStyle>
            <a:lvl1pPr marL="0" indent="0" algn="l" defTabSz="457200" rtl="0" eaLnBrk="1" latinLnBrk="0" hangingPunct="1">
              <a:spcBef>
                <a:spcPts val="0"/>
              </a:spcBef>
              <a:buClr>
                <a:schemeClr val="accent1"/>
              </a:buClr>
              <a:buFont typeface="Wingdings" charset="2"/>
              <a:buNone/>
              <a:defRPr sz="2400" kern="1200">
                <a:solidFill>
                  <a:srgbClr val="5F6062"/>
                </a:solidFill>
                <a:latin typeface="+mn-lt"/>
                <a:ea typeface="+mn-ea"/>
                <a:cs typeface="+mn-cs"/>
              </a:defRPr>
            </a:lvl1pPr>
            <a:lvl2pPr marL="457200" indent="0" algn="ctr" defTabSz="457200" rtl="0" eaLnBrk="1" latinLnBrk="0" hangingPunct="1">
              <a:spcBef>
                <a:spcPts val="6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ts val="6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600"/>
              </a:spcBef>
              <a:buClr>
                <a:schemeClr val="accent1"/>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Prepared by Defense Health Agency (DHA)</a:t>
            </a:r>
          </a:p>
        </p:txBody>
      </p:sp>
    </p:spTree>
    <p:extLst>
      <p:ext uri="{BB962C8B-B14F-4D97-AF65-F5344CB8AC3E}">
        <p14:creationId xmlns:p14="http://schemas.microsoft.com/office/powerpoint/2010/main" val="376602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793" y="223253"/>
            <a:ext cx="8229600" cy="965200"/>
          </a:xfrm>
        </p:spPr>
        <p:txBody>
          <a:bodyPr/>
          <a:lstStyle/>
          <a:p>
            <a:r>
              <a:rPr lang="en-US" sz="4000" dirty="0"/>
              <a:t>Accessing BCS 4.2: </a:t>
            </a:r>
            <a:r>
              <a:rPr lang="en-US" sz="4000" dirty="0" err="1"/>
              <a:t>iAS</a:t>
            </a:r>
            <a:r>
              <a:rPr lang="en-US" sz="4000" dirty="0"/>
              <a:t> Authentication</a:t>
            </a:r>
          </a:p>
        </p:txBody>
      </p:sp>
      <p:sp>
        <p:nvSpPr>
          <p:cNvPr id="3" name="Content Placeholder 2"/>
          <p:cNvSpPr>
            <a:spLocks noGrp="1"/>
          </p:cNvSpPr>
          <p:nvPr>
            <p:ph idx="4294967295"/>
          </p:nvPr>
        </p:nvSpPr>
        <p:spPr>
          <a:xfrm>
            <a:off x="314793" y="1248569"/>
            <a:ext cx="8229600" cy="4360862"/>
          </a:xfrm>
        </p:spPr>
        <p:txBody>
          <a:bodyPr/>
          <a:lstStyle/>
          <a:p>
            <a:r>
              <a:rPr lang="en-US" sz="2000" b="1" dirty="0">
                <a:solidFill>
                  <a:srgbClr val="000099"/>
                </a:solidFill>
              </a:rPr>
              <a:t>BCS ECRS Links</a:t>
            </a:r>
          </a:p>
          <a:p>
            <a:r>
              <a:rPr lang="en-US" sz="2000" b="1" dirty="0">
                <a:solidFill>
                  <a:srgbClr val="000099"/>
                </a:solidFill>
              </a:rPr>
              <a:t>New users will access the following ECRS link to submit a request to create an account in the BCS environment</a:t>
            </a:r>
          </a:p>
          <a:p>
            <a:pPr marL="0" indent="0">
              <a:buNone/>
            </a:pPr>
            <a:r>
              <a:rPr lang="en-US" sz="2000" b="1" dirty="0">
                <a:solidFill>
                  <a:srgbClr val="000099"/>
                </a:solidFill>
              </a:rPr>
              <a:t>	</a:t>
            </a:r>
            <a:r>
              <a:rPr lang="en-US" sz="2000" b="1" dirty="0">
                <a:solidFill>
                  <a:srgbClr val="000099"/>
                </a:solidFill>
                <a:hlinkClick r:id="rId2"/>
              </a:rPr>
              <a:t>https://sso.csd.disa.mil/idm/mhs/ApplicationAccessRequest.do</a:t>
            </a:r>
            <a:endParaRPr lang="en-US" sz="2000" b="1" dirty="0">
              <a:solidFill>
                <a:srgbClr val="000099"/>
              </a:solidFill>
            </a:endParaRPr>
          </a:p>
          <a:p>
            <a:pPr marL="0" indent="0">
              <a:buNone/>
            </a:pPr>
            <a:endParaRPr lang="en-US" sz="2000" b="1" dirty="0">
              <a:solidFill>
                <a:srgbClr val="000099"/>
              </a:solidFill>
            </a:endParaRPr>
          </a:p>
          <a:p>
            <a:r>
              <a:rPr lang="en-US" sz="2000" b="1" dirty="0">
                <a:solidFill>
                  <a:srgbClr val="000099"/>
                </a:solidFill>
              </a:rPr>
              <a:t>Users with an active BCS account will use the link below to access the BCS 4.2 launch pad </a:t>
            </a:r>
          </a:p>
          <a:p>
            <a:pPr marL="0" indent="0">
              <a:buNone/>
            </a:pPr>
            <a:r>
              <a:rPr lang="en-US" sz="2000" b="1" dirty="0">
                <a:solidFill>
                  <a:srgbClr val="000099"/>
                </a:solidFill>
              </a:rPr>
              <a:t>	</a:t>
            </a:r>
            <a:r>
              <a:rPr lang="en-US" sz="2000" b="1" u="sng" dirty="0"/>
              <a:t>https://dha-bcs.csd.disa.mil</a:t>
            </a:r>
          </a:p>
          <a:p>
            <a:endParaRPr lang="en-US" sz="2000" b="1" dirty="0">
              <a:solidFill>
                <a:srgbClr val="000099"/>
              </a:solidFill>
            </a:endParaRPr>
          </a:p>
          <a:p>
            <a:r>
              <a:rPr lang="en-US" sz="2000" b="1" dirty="0">
                <a:solidFill>
                  <a:srgbClr val="000099"/>
                </a:solidFill>
              </a:rPr>
              <a:t>Upon accessing the BCS URL users will see the DOD banner and click OK, followed by the CAC authentication screen.</a:t>
            </a:r>
          </a:p>
        </p:txBody>
      </p:sp>
    </p:spTree>
    <p:extLst>
      <p:ext uri="{BB962C8B-B14F-4D97-AF65-F5344CB8AC3E}">
        <p14:creationId xmlns:p14="http://schemas.microsoft.com/office/powerpoint/2010/main" val="258999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822" y="342169"/>
            <a:ext cx="8229600" cy="965200"/>
          </a:xfrm>
        </p:spPr>
        <p:txBody>
          <a:bodyPr/>
          <a:lstStyle/>
          <a:p>
            <a:r>
              <a:rPr lang="en-US" altLang="en-US" sz="3600" dirty="0"/>
              <a:t>Accessing BCS 4.2: New/Expired Account</a:t>
            </a:r>
            <a:endParaRPr lang="en-US" sz="3600" dirty="0"/>
          </a:p>
        </p:txBody>
      </p:sp>
      <p:sp>
        <p:nvSpPr>
          <p:cNvPr id="3" name="Content Placeholder 2"/>
          <p:cNvSpPr>
            <a:spLocks noGrp="1"/>
          </p:cNvSpPr>
          <p:nvPr>
            <p:ph idx="4294967295"/>
          </p:nvPr>
        </p:nvSpPr>
        <p:spPr>
          <a:xfrm>
            <a:off x="269822" y="1411288"/>
            <a:ext cx="8229600" cy="4360862"/>
          </a:xfrm>
        </p:spPr>
        <p:txBody>
          <a:bodyPr/>
          <a:lstStyle/>
          <a:p>
            <a:r>
              <a:rPr lang="en-US" sz="2000" b="1" dirty="0">
                <a:solidFill>
                  <a:srgbClr val="000099"/>
                </a:solidFill>
              </a:rPr>
              <a:t>After successfully selecting their CAC certificate and entering their PIN, users with a BCS 4.2 account will be directed to the BI Launch Pad home screen.</a:t>
            </a:r>
          </a:p>
          <a:p>
            <a:r>
              <a:rPr lang="en-US" sz="2000" b="1" dirty="0">
                <a:solidFill>
                  <a:srgbClr val="000099"/>
                </a:solidFill>
              </a:rPr>
              <a:t>If the BCS account is expired or the user does not have a BCS 4.2 account, the user will receive the below message with a link to the </a:t>
            </a:r>
            <a:r>
              <a:rPr lang="en-US" sz="2000" b="1" dirty="0" err="1">
                <a:solidFill>
                  <a:srgbClr val="000099"/>
                </a:solidFill>
              </a:rPr>
              <a:t>iAS</a:t>
            </a:r>
            <a:r>
              <a:rPr lang="en-US" sz="2000" b="1" dirty="0">
                <a:solidFill>
                  <a:srgbClr val="000099"/>
                </a:solidFill>
              </a:rPr>
              <a:t> Enterprise CAC Registration Service (ECRS) Automated Access Request Form (AARF) shown on the following slides.</a:t>
            </a:r>
          </a:p>
          <a:p>
            <a:endParaRPr lang="en-US" dirty="0"/>
          </a:p>
        </p:txBody>
      </p:sp>
      <p:sp>
        <p:nvSpPr>
          <p:cNvPr id="5" name="TextBox 4"/>
          <p:cNvSpPr txBox="1"/>
          <p:nvPr/>
        </p:nvSpPr>
        <p:spPr>
          <a:xfrm>
            <a:off x="1323703" y="3413761"/>
            <a:ext cx="6711950" cy="2264228"/>
          </a:xfrm>
          <a:prstGeom prst="rect">
            <a:avLst/>
          </a:prstGeom>
          <a:solidFill>
            <a:srgbClr val="ECE9E9"/>
          </a:solidFill>
        </p:spPr>
        <p:txBody>
          <a:bodyPr wrap="square" rtlCol="0">
            <a:noAutofit/>
          </a:bodyPr>
          <a:lstStyle/>
          <a:p>
            <a:pPr algn="ctr"/>
            <a:endParaRPr lang="en-US" sz="2400" b="1" dirty="0"/>
          </a:p>
          <a:p>
            <a:pPr algn="ctr">
              <a:lnSpc>
                <a:spcPct val="150000"/>
              </a:lnSpc>
            </a:pPr>
            <a:r>
              <a:rPr lang="en-US" sz="2400" b="1" dirty="0"/>
              <a:t>You need a valid BCS Account to access this application. </a:t>
            </a:r>
          </a:p>
          <a:p>
            <a:pPr algn="ctr"/>
            <a:r>
              <a:rPr lang="en-US" sz="2000" b="1" dirty="0"/>
              <a:t>Please visit the </a:t>
            </a:r>
            <a:r>
              <a:rPr lang="en-US" sz="2000" b="1" u="sng" dirty="0">
                <a:solidFill>
                  <a:srgbClr val="0070C0"/>
                </a:solidFill>
              </a:rPr>
              <a:t>Access Request Page</a:t>
            </a:r>
            <a:r>
              <a:rPr lang="en-US" sz="2000" b="1" dirty="0">
                <a:solidFill>
                  <a:srgbClr val="0070C0"/>
                </a:solidFill>
              </a:rPr>
              <a:t> </a:t>
            </a:r>
            <a:r>
              <a:rPr lang="en-US" sz="2000" b="1" dirty="0"/>
              <a:t>to learn more.</a:t>
            </a:r>
          </a:p>
        </p:txBody>
      </p:sp>
    </p:spTree>
    <p:extLst>
      <p:ext uri="{BB962C8B-B14F-4D97-AF65-F5344CB8AC3E}">
        <p14:creationId xmlns:p14="http://schemas.microsoft.com/office/powerpoint/2010/main" val="275650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89776"/>
            <a:ext cx="8229600" cy="457200"/>
          </a:xfrm>
        </p:spPr>
        <p:txBody>
          <a:bodyPr/>
          <a:lstStyle/>
          <a:p>
            <a:r>
              <a:rPr lang="en-US" altLang="en-US" sz="3200" dirty="0"/>
              <a:t>ECRS: Step 1 – New User CAC Registration</a:t>
            </a:r>
          </a:p>
        </p:txBody>
      </p:sp>
      <p:pic>
        <p:nvPicPr>
          <p:cNvPr id="5" name="Content Placeholder 4">
            <a:extLst>
              <a:ext uri="{FF2B5EF4-FFF2-40B4-BE49-F238E27FC236}">
                <a16:creationId xmlns:a16="http://schemas.microsoft.com/office/drawing/2014/main" id="{C1B97F96-9B2B-49CE-833E-AB556E121EBB}"/>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218"/>
          <a:stretch/>
        </p:blipFill>
        <p:spPr bwMode="auto">
          <a:xfrm>
            <a:off x="165464" y="1397000"/>
            <a:ext cx="3881438"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40530" y="1415218"/>
            <a:ext cx="4298867" cy="4401205"/>
          </a:xfrm>
          <a:prstGeom prst="rect">
            <a:avLst/>
          </a:prstGeom>
        </p:spPr>
        <p:txBody>
          <a:bodyPr wrap="square">
            <a:spAutoFit/>
          </a:bodyPr>
          <a:lstStyle/>
          <a:p>
            <a:pPr marL="685800" indent="-285750">
              <a:buFont typeface="Wingdings" panose="05000000000000000000" pitchFamily="2" charset="2"/>
              <a:buChar char="§"/>
            </a:pPr>
            <a:r>
              <a:rPr lang="en-US" altLang="en-US" sz="1400" b="1" dirty="0">
                <a:solidFill>
                  <a:srgbClr val="000099"/>
                </a:solidFill>
                <a:latin typeface="Times New Roman" panose="02020603050405020304" pitchFamily="18" charset="0"/>
                <a:cs typeface="Times New Roman" panose="02020603050405020304" pitchFamily="18" charset="0"/>
              </a:rPr>
              <a:t>Users who have used ECRS for other applications will not need to complete the CAC registration, but they may be prompted to validate their information.</a:t>
            </a:r>
          </a:p>
          <a:p>
            <a:pPr marL="685800" indent="-285750">
              <a:buFont typeface="Wingdings" panose="05000000000000000000" pitchFamily="2" charset="2"/>
              <a:buChar char="§"/>
            </a:pPr>
            <a:r>
              <a:rPr lang="en-US" sz="1400" b="1" dirty="0">
                <a:solidFill>
                  <a:srgbClr val="000099"/>
                </a:solidFill>
                <a:latin typeface="Times New Roman" panose="02020603050405020304" pitchFamily="18" charset="0"/>
                <a:cs typeface="Times New Roman" panose="02020603050405020304" pitchFamily="18" charset="0"/>
              </a:rPr>
              <a:t>New BCS 4.2 users will be redirected to this page to register their profile within ECRS.</a:t>
            </a:r>
          </a:p>
          <a:p>
            <a:pPr marL="685800" indent="-285750">
              <a:buFont typeface="Wingdings" panose="05000000000000000000" pitchFamily="2" charset="2"/>
              <a:buChar char="§"/>
            </a:pPr>
            <a:r>
              <a:rPr lang="en-US" sz="1400" b="1" dirty="0">
                <a:solidFill>
                  <a:srgbClr val="000099"/>
                </a:solidFill>
                <a:latin typeface="Times New Roman" panose="02020603050405020304" pitchFamily="18" charset="0"/>
                <a:cs typeface="Times New Roman" panose="02020603050405020304" pitchFamily="18" charset="0"/>
              </a:rPr>
              <a:t>"Service” is for Military, otherwise select “Service – NOT APPLICABLE” which is for non-military, i.e. “RANK” drop down of GS; SES; US </a:t>
            </a:r>
            <a:r>
              <a:rPr lang="en-US" sz="1400" b="1" dirty="0" err="1">
                <a:solidFill>
                  <a:srgbClr val="000099"/>
                </a:solidFill>
                <a:latin typeface="Times New Roman" panose="02020603050405020304" pitchFamily="18" charset="0"/>
                <a:cs typeface="Times New Roman" panose="02020603050405020304" pitchFamily="18" charset="0"/>
              </a:rPr>
              <a:t>Govt</a:t>
            </a:r>
            <a:r>
              <a:rPr lang="en-US" sz="1400" b="1" dirty="0">
                <a:solidFill>
                  <a:srgbClr val="000099"/>
                </a:solidFill>
                <a:latin typeface="Times New Roman" panose="02020603050405020304" pitchFamily="18" charset="0"/>
                <a:cs typeface="Times New Roman" panose="02020603050405020304" pitchFamily="18" charset="0"/>
              </a:rPr>
              <a:t>/DoD Contractor; or Non-</a:t>
            </a:r>
            <a:r>
              <a:rPr lang="en-US" sz="1400" b="1" dirty="0" err="1">
                <a:solidFill>
                  <a:srgbClr val="000099"/>
                </a:solidFill>
                <a:latin typeface="Times New Roman" panose="02020603050405020304" pitchFamily="18" charset="0"/>
                <a:cs typeface="Times New Roman" panose="02020603050405020304" pitchFamily="18" charset="0"/>
              </a:rPr>
              <a:t>Govt</a:t>
            </a:r>
            <a:r>
              <a:rPr lang="en-US" sz="1400" b="1" dirty="0">
                <a:solidFill>
                  <a:srgbClr val="000099"/>
                </a:solidFill>
                <a:latin typeface="Times New Roman" panose="02020603050405020304" pitchFamily="18" charset="0"/>
                <a:cs typeface="Times New Roman" panose="02020603050405020304" pitchFamily="18" charset="0"/>
              </a:rPr>
              <a:t> Civilian. </a:t>
            </a:r>
          </a:p>
          <a:p>
            <a:pPr marL="685800" indent="-285750">
              <a:buFont typeface="Wingdings" panose="05000000000000000000" pitchFamily="2" charset="2"/>
              <a:buChar char="§"/>
            </a:pPr>
            <a:r>
              <a:rPr lang="en-US" sz="1400" b="1" dirty="0">
                <a:solidFill>
                  <a:srgbClr val="000099"/>
                </a:solidFill>
                <a:latin typeface="Times New Roman" panose="02020603050405020304" pitchFamily="18" charset="0"/>
                <a:cs typeface="Times New Roman" panose="02020603050405020304" pitchFamily="18" charset="0"/>
              </a:rPr>
              <a:t>Sponsor Organization </a:t>
            </a:r>
            <a:r>
              <a:rPr lang="en-US" altLang="en-US" sz="1400" b="1" dirty="0">
                <a:solidFill>
                  <a:srgbClr val="000099"/>
                </a:solidFill>
                <a:latin typeface="Times New Roman" panose="02020603050405020304" pitchFamily="18" charset="0"/>
                <a:cs typeface="Times New Roman" panose="02020603050405020304" pitchFamily="18" charset="0"/>
              </a:rPr>
              <a:t>is not part of the ECRS approval workflow. </a:t>
            </a:r>
            <a:r>
              <a:rPr lang="en-US" sz="1400" b="1" dirty="0">
                <a:solidFill>
                  <a:srgbClr val="000099"/>
                </a:solidFill>
                <a:latin typeface="Times New Roman" panose="02020603050405020304" pitchFamily="18" charset="0"/>
                <a:cs typeface="Times New Roman" panose="02020603050405020304" pitchFamily="18" charset="0"/>
              </a:rPr>
              <a:t> Applicants should select the organization which best aligns to their position.</a:t>
            </a:r>
          </a:p>
          <a:p>
            <a:pPr marL="685800" indent="-285750">
              <a:buFont typeface="Wingdings" panose="05000000000000000000" pitchFamily="2" charset="2"/>
              <a:buChar char="§"/>
            </a:pPr>
            <a:r>
              <a:rPr lang="en-US" sz="1400" b="1" dirty="0">
                <a:solidFill>
                  <a:srgbClr val="000099"/>
                </a:solidFill>
                <a:latin typeface="Times New Roman" panose="02020603050405020304" pitchFamily="18" charset="0"/>
                <a:cs typeface="Times New Roman" panose="02020603050405020304" pitchFamily="18" charset="0"/>
              </a:rPr>
              <a:t>CAC Registration hyperlink: </a:t>
            </a:r>
            <a:r>
              <a:rPr lang="en-US" sz="1400" b="1" dirty="0">
                <a:latin typeface="Times New Roman" panose="02020603050405020304" pitchFamily="18" charset="0"/>
                <a:cs typeface="Times New Roman" panose="02020603050405020304" pitchFamily="18" charset="0"/>
              </a:rPr>
              <a:t>https</a:t>
            </a:r>
            <a:r>
              <a:rPr lang="en-US" altLang="en-US" sz="1400" b="1" dirty="0">
                <a:latin typeface="Times New Roman" panose="02020603050405020304" pitchFamily="18" charset="0"/>
                <a:cs typeface="Times New Roman" panose="02020603050405020304" pitchFamily="18" charset="0"/>
              </a:rPr>
              <a:t>://sso.csd.disa.mil/amserver/UI/Login?org=cac_pki&amp;authlevel=3&amp;ecrs=true&amp;goto=https://sso.csd.disa.mil/idm/mhs/CACRegistration.do</a:t>
            </a:r>
          </a:p>
        </p:txBody>
      </p:sp>
      <p:sp>
        <p:nvSpPr>
          <p:cNvPr id="3" name="Rectangle 2"/>
          <p:cNvSpPr/>
          <p:nvPr/>
        </p:nvSpPr>
        <p:spPr>
          <a:xfrm>
            <a:off x="258229" y="566520"/>
            <a:ext cx="8720307" cy="830997"/>
          </a:xfrm>
          <a:prstGeom prst="rect">
            <a:avLst/>
          </a:prstGeom>
        </p:spPr>
        <p:txBody>
          <a:bodyPr wrap="square">
            <a:spAutoFit/>
          </a:bodyPr>
          <a:lstStyle/>
          <a:p>
            <a:r>
              <a:rPr lang="en-US" sz="1200" b="1" u="sng" dirty="0">
                <a:solidFill>
                  <a:srgbClr val="FF0000"/>
                </a:solidFill>
                <a:latin typeface="Times New Roman" panose="02020603050405020304" pitchFamily="18" charset="0"/>
                <a:cs typeface="Times New Roman" panose="02020603050405020304" pitchFamily="18" charset="0"/>
              </a:rPr>
              <a:t>IMPORTANT</a:t>
            </a:r>
            <a:r>
              <a:rPr lang="en-US" sz="1200" b="1" dirty="0">
                <a:solidFill>
                  <a:srgbClr val="FF0000"/>
                </a:solidFill>
                <a:latin typeface="Times New Roman" panose="02020603050405020304" pitchFamily="18" charset="0"/>
                <a:cs typeface="Times New Roman" panose="02020603050405020304" pitchFamily="18" charset="0"/>
              </a:rPr>
              <a:t>:  </a:t>
            </a:r>
            <a:r>
              <a:rPr lang="en-US" sz="1200" dirty="0">
                <a:solidFill>
                  <a:srgbClr val="FF0000"/>
                </a:solidFill>
                <a:latin typeface="Times New Roman" panose="02020603050405020304" pitchFamily="18" charset="0"/>
                <a:cs typeface="Times New Roman" panose="02020603050405020304" pitchFamily="18" charset="0"/>
              </a:rPr>
              <a:t>The ECRS workflow only allows for a request to remain for </a:t>
            </a:r>
            <a:r>
              <a:rPr lang="en-US" sz="1200" b="1" dirty="0">
                <a:solidFill>
                  <a:srgbClr val="FF0000"/>
                </a:solidFill>
                <a:latin typeface="Times New Roman" panose="02020603050405020304" pitchFamily="18" charset="0"/>
                <a:cs typeface="Times New Roman" panose="02020603050405020304" pitchFamily="18" charset="0"/>
              </a:rPr>
              <a:t>20 days </a:t>
            </a:r>
            <a:r>
              <a:rPr lang="en-US" sz="1200" dirty="0">
                <a:solidFill>
                  <a:srgbClr val="FF0000"/>
                </a:solidFill>
                <a:latin typeface="Times New Roman" panose="02020603050405020304" pitchFamily="18" charset="0"/>
                <a:cs typeface="Times New Roman" panose="02020603050405020304" pitchFamily="18" charset="0"/>
              </a:rPr>
              <a:t>at each approval step. The request must be reviewed within 20 days or less by each approver in the workflow. If a request is not approved or rejected within 20 days, the request is automatically rejected by the system. If this occurs and the user still requires access, the user would need to resubmit their access request through ECRS.  </a:t>
            </a:r>
          </a:p>
        </p:txBody>
      </p:sp>
    </p:spTree>
    <p:extLst>
      <p:ext uri="{BB962C8B-B14F-4D97-AF65-F5344CB8AC3E}">
        <p14:creationId xmlns:p14="http://schemas.microsoft.com/office/powerpoint/2010/main" val="53176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113400"/>
            <a:ext cx="8229600" cy="544512"/>
          </a:xfrm>
        </p:spPr>
        <p:txBody>
          <a:bodyPr/>
          <a:lstStyle/>
          <a:p>
            <a:r>
              <a:rPr lang="en-US" altLang="en-US" sz="3200" dirty="0"/>
              <a:t>ECRS: Step 2 – Access Level Section</a:t>
            </a:r>
          </a:p>
        </p:txBody>
      </p:sp>
      <p:sp>
        <p:nvSpPr>
          <p:cNvPr id="4099" name="Content Placeholder 4"/>
          <p:cNvSpPr>
            <a:spLocks noGrp="1"/>
          </p:cNvSpPr>
          <p:nvPr>
            <p:ph sz="half" idx="4294967295"/>
          </p:nvPr>
        </p:nvSpPr>
        <p:spPr>
          <a:xfrm>
            <a:off x="0" y="1600200"/>
            <a:ext cx="4038600" cy="4525963"/>
          </a:xfrm>
        </p:spPr>
        <p:txBody>
          <a:bodyPr/>
          <a:lstStyle/>
          <a:p>
            <a:pPr lvl="1">
              <a:buFont typeface="Wingdings" pitchFamily="2" charset="2"/>
              <a:buNone/>
            </a:pPr>
            <a:endParaRPr lang="en-US" altLang="en-US" dirty="0"/>
          </a:p>
          <a:p>
            <a:pPr>
              <a:buFont typeface="Wingdings" pitchFamily="2" charset="2"/>
              <a:buNone/>
            </a:pPr>
            <a:endParaRPr lang="en-US" altLang="en-US" dirty="0"/>
          </a:p>
          <a:p>
            <a:endParaRPr lang="en-US" altLang="en-US" dirty="0"/>
          </a:p>
        </p:txBody>
      </p:sp>
      <p:sp>
        <p:nvSpPr>
          <p:cNvPr id="7" name="Content Placeholder 1">
            <a:extLst>
              <a:ext uri="{FF2B5EF4-FFF2-40B4-BE49-F238E27FC236}">
                <a16:creationId xmlns:a16="http://schemas.microsoft.com/office/drawing/2014/main" id="{EC0C6F09-5DB4-4687-9E6C-BBAF67650753}"/>
              </a:ext>
            </a:extLst>
          </p:cNvPr>
          <p:cNvSpPr txBox="1">
            <a:spLocks noGrp="1"/>
          </p:cNvSpPr>
          <p:nvPr>
            <p:ph sz="half" idx="4294967295"/>
          </p:nvPr>
        </p:nvSpPr>
        <p:spPr bwMode="auto">
          <a:xfrm>
            <a:off x="51054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rgbClr val="000099"/>
              </a:buClr>
              <a:buSzPct val="80000"/>
              <a:buFont typeface="Wingdings" panose="05000000000000000000" pitchFamily="2" charset="2"/>
              <a:buChar char="n"/>
              <a:defRPr sz="2400" b="1">
                <a:solidFill>
                  <a:srgbClr val="000099"/>
                </a:solidFill>
                <a:latin typeface="+mn-lt"/>
                <a:ea typeface="+mn-ea"/>
                <a:cs typeface="+mn-cs"/>
              </a:defRPr>
            </a:lvl1pPr>
            <a:lvl2pPr marL="688975" indent="-282575" algn="l" rtl="0" eaLnBrk="0" fontAlgn="base" hangingPunct="0">
              <a:spcBef>
                <a:spcPct val="20000"/>
              </a:spcBef>
              <a:spcAft>
                <a:spcPct val="0"/>
              </a:spcAft>
              <a:buClr>
                <a:srgbClr val="000099"/>
              </a:buClr>
              <a:buSzPct val="80000"/>
              <a:buFont typeface="Wingdings" panose="05000000000000000000" pitchFamily="2" charset="2"/>
              <a:buChar char="n"/>
              <a:defRPr sz="2200" b="1">
                <a:solidFill>
                  <a:srgbClr val="000099"/>
                </a:solidFill>
                <a:latin typeface="+mn-lt"/>
              </a:defRPr>
            </a:lvl2pPr>
            <a:lvl3pPr marL="1027113" indent="-223838" algn="l" rtl="0" eaLnBrk="0" fontAlgn="base" hangingPunct="0">
              <a:spcBef>
                <a:spcPct val="20000"/>
              </a:spcBef>
              <a:spcAft>
                <a:spcPct val="0"/>
              </a:spcAft>
              <a:buClr>
                <a:srgbClr val="000099"/>
              </a:buClr>
              <a:buSzPct val="80000"/>
              <a:buFont typeface="Wingdings" panose="05000000000000000000" pitchFamily="2" charset="2"/>
              <a:buChar char="n"/>
              <a:defRPr b="1">
                <a:solidFill>
                  <a:srgbClr val="000099"/>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defRPr/>
            </a:pPr>
            <a:r>
              <a:rPr lang="en-US" sz="1600" kern="0" dirty="0"/>
              <a:t>User Profile section of the form generated from the CAC Registration data</a:t>
            </a:r>
          </a:p>
          <a:p>
            <a:pPr>
              <a:defRPr/>
            </a:pPr>
            <a:r>
              <a:rPr lang="en-US" sz="1600" kern="0" dirty="0"/>
              <a:t>Application Access Type and Applications section of the form are static. </a:t>
            </a:r>
          </a:p>
          <a:p>
            <a:pPr>
              <a:defRPr/>
            </a:pPr>
            <a:r>
              <a:rPr lang="en-US" sz="1600" kern="0" dirty="0"/>
              <a:t>ECRS Applications list.  BCS Users should select BCS from the list.</a:t>
            </a:r>
          </a:p>
          <a:p>
            <a:pPr>
              <a:defRPr/>
            </a:pPr>
            <a:r>
              <a:rPr lang="en-US" sz="1600" kern="0" dirty="0"/>
              <a:t>List of available BCS Subscribing Applications</a:t>
            </a:r>
          </a:p>
          <a:p>
            <a:pPr lvl="1">
              <a:defRPr/>
            </a:pPr>
            <a:r>
              <a:rPr lang="en-US" sz="1400" kern="0" dirty="0"/>
              <a:t>If a user requires access to more than one application users have the option to identify “BCS Application 2” after the first application is selected.</a:t>
            </a:r>
          </a:p>
        </p:txBody>
      </p:sp>
      <p:pic>
        <p:nvPicPr>
          <p:cNvPr id="6" name="Picture 5">
            <a:extLst>
              <a:ext uri="{FF2B5EF4-FFF2-40B4-BE49-F238E27FC236}">
                <a16:creationId xmlns:a16="http://schemas.microsoft.com/office/drawing/2014/main" id="{81906404-AD84-499C-B5EE-546CAA2FE5D6}"/>
              </a:ext>
            </a:extLst>
          </p:cNvPr>
          <p:cNvPicPr>
            <a:picLocks noChangeAspect="1"/>
          </p:cNvPicPr>
          <p:nvPr/>
        </p:nvPicPr>
        <p:blipFill rotWithShape="1">
          <a:blip r:embed="rId3"/>
          <a:srcRect l="24888" t="10322" r="28710"/>
          <a:stretch/>
        </p:blipFill>
        <p:spPr>
          <a:xfrm>
            <a:off x="457200" y="1600200"/>
            <a:ext cx="3909059" cy="4092039"/>
          </a:xfrm>
          <a:prstGeom prst="rect">
            <a:avLst/>
          </a:prstGeom>
        </p:spPr>
      </p:pic>
      <p:cxnSp>
        <p:nvCxnSpPr>
          <p:cNvPr id="8" name="Straight Arrow Connector 7">
            <a:extLst>
              <a:ext uri="{FF2B5EF4-FFF2-40B4-BE49-F238E27FC236}">
                <a16:creationId xmlns:a16="http://schemas.microsoft.com/office/drawing/2014/main" id="{17CAB99E-03BA-47C6-9975-B5CC952C9B5E}"/>
              </a:ext>
            </a:extLst>
          </p:cNvPr>
          <p:cNvCxnSpPr>
            <a:cxnSpLocks/>
          </p:cNvCxnSpPr>
          <p:nvPr/>
        </p:nvCxnSpPr>
        <p:spPr>
          <a:xfrm flipH="1">
            <a:off x="1258785" y="1820108"/>
            <a:ext cx="3438895" cy="40057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7CAB99E-03BA-47C6-9975-B5CC952C9B5E}"/>
              </a:ext>
            </a:extLst>
          </p:cNvPr>
          <p:cNvCxnSpPr>
            <a:cxnSpLocks/>
          </p:cNvCxnSpPr>
          <p:nvPr/>
        </p:nvCxnSpPr>
        <p:spPr>
          <a:xfrm flipH="1">
            <a:off x="1532965" y="2339822"/>
            <a:ext cx="3164715" cy="60661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7CAB99E-03BA-47C6-9975-B5CC952C9B5E}"/>
              </a:ext>
            </a:extLst>
          </p:cNvPr>
          <p:cNvCxnSpPr>
            <a:cxnSpLocks/>
          </p:cNvCxnSpPr>
          <p:nvPr/>
        </p:nvCxnSpPr>
        <p:spPr>
          <a:xfrm flipH="1">
            <a:off x="2196935" y="2822012"/>
            <a:ext cx="2609107" cy="53813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7CAB99E-03BA-47C6-9975-B5CC952C9B5E}"/>
              </a:ext>
            </a:extLst>
          </p:cNvPr>
          <p:cNvCxnSpPr>
            <a:cxnSpLocks/>
          </p:cNvCxnSpPr>
          <p:nvPr/>
        </p:nvCxnSpPr>
        <p:spPr>
          <a:xfrm flipH="1">
            <a:off x="2262249" y="3394227"/>
            <a:ext cx="2478478" cy="55946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95794" y="691989"/>
            <a:ext cx="8969829" cy="646331"/>
          </a:xfrm>
          <a:prstGeom prst="rect">
            <a:avLst/>
          </a:prstGeom>
        </p:spPr>
        <p:txBody>
          <a:bodyPr wrap="square">
            <a:spAutoFit/>
          </a:bodyPr>
          <a:lstStyle/>
          <a:p>
            <a:r>
              <a:rPr lang="en-US" sz="1200" b="1" u="sng" dirty="0">
                <a:solidFill>
                  <a:srgbClr val="FF0000"/>
                </a:solidFill>
                <a:latin typeface="Times New Roman" panose="02020603050405020304" pitchFamily="18" charset="0"/>
                <a:cs typeface="Times New Roman" panose="02020603050405020304" pitchFamily="18" charset="0"/>
              </a:rPr>
              <a:t>IMPORTANT</a:t>
            </a:r>
            <a:r>
              <a:rPr lang="en-US" sz="1200" dirty="0">
                <a:solidFill>
                  <a:srgbClr val="FF0000"/>
                </a:solidFill>
                <a:latin typeface="Times New Roman" panose="02020603050405020304" pitchFamily="18" charset="0"/>
                <a:cs typeface="Times New Roman" panose="02020603050405020304" pitchFamily="18" charset="0"/>
              </a:rPr>
              <a:t>:  The ECRS workflow only allows for a request to remain for </a:t>
            </a:r>
            <a:r>
              <a:rPr lang="en-US" sz="1200" b="1" dirty="0">
                <a:solidFill>
                  <a:srgbClr val="FF0000"/>
                </a:solidFill>
                <a:latin typeface="Times New Roman" panose="02020603050405020304" pitchFamily="18" charset="0"/>
                <a:cs typeface="Times New Roman" panose="02020603050405020304" pitchFamily="18" charset="0"/>
              </a:rPr>
              <a:t>20 days </a:t>
            </a:r>
            <a:r>
              <a:rPr lang="en-US" sz="1200" dirty="0">
                <a:solidFill>
                  <a:srgbClr val="FF0000"/>
                </a:solidFill>
                <a:latin typeface="Times New Roman" panose="02020603050405020304" pitchFamily="18" charset="0"/>
                <a:cs typeface="Times New Roman" panose="02020603050405020304" pitchFamily="18" charset="0"/>
              </a:rPr>
              <a:t>at each approval step. The request must be reviewed within 20 days or less by each approver in the workflow. If a request is not approved or rejected within 20 days, the request is automatically rejected by the system. If this occurs and the user still requires access, the user would need to resubmit their access request through ECRS.  </a:t>
            </a:r>
          </a:p>
        </p:txBody>
      </p:sp>
    </p:spTree>
    <p:extLst>
      <p:ext uri="{BB962C8B-B14F-4D97-AF65-F5344CB8AC3E}">
        <p14:creationId xmlns:p14="http://schemas.microsoft.com/office/powerpoint/2010/main" val="68015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999" y="198718"/>
            <a:ext cx="8229600" cy="965200"/>
          </a:xfrm>
        </p:spPr>
        <p:txBody>
          <a:bodyPr/>
          <a:lstStyle/>
          <a:p>
            <a:r>
              <a:rPr lang="en-US" altLang="en-US" sz="3200" dirty="0"/>
              <a:t>ECRS: Step 3 – Access Level Section</a:t>
            </a:r>
            <a:endParaRPr lang="en-US" sz="3200" dirty="0"/>
          </a:p>
        </p:txBody>
      </p:sp>
      <p:sp>
        <p:nvSpPr>
          <p:cNvPr id="4" name="Content Placeholder 3"/>
          <p:cNvSpPr>
            <a:spLocks noGrp="1"/>
          </p:cNvSpPr>
          <p:nvPr>
            <p:ph sz="half" idx="4294967295"/>
          </p:nvPr>
        </p:nvSpPr>
        <p:spPr>
          <a:xfrm>
            <a:off x="5105400" y="1157288"/>
            <a:ext cx="4038600" cy="4525962"/>
          </a:xfrm>
        </p:spPr>
        <p:txBody>
          <a:bodyPr/>
          <a:lstStyle/>
          <a:p>
            <a:pPr>
              <a:defRPr/>
            </a:pPr>
            <a:r>
              <a:rPr lang="en-US" sz="1000" b="1" dirty="0">
                <a:solidFill>
                  <a:srgbClr val="000099"/>
                </a:solidFill>
                <a:latin typeface="Calibri" panose="020F0502020204030204" pitchFamily="34" charset="0"/>
                <a:cs typeface="Calibri" panose="020F0502020204030204" pitchFamily="34" charset="0"/>
              </a:rPr>
              <a:t>BCS Application (</a:t>
            </a:r>
            <a:r>
              <a:rPr lang="en-US" sz="1000" b="1" dirty="0">
                <a:solidFill>
                  <a:srgbClr val="FF0000"/>
                </a:solidFill>
                <a:latin typeface="Calibri" panose="020F0502020204030204" pitchFamily="34" charset="0"/>
                <a:cs typeface="Calibri" panose="020F0502020204030204" pitchFamily="34" charset="0"/>
              </a:rPr>
              <a:t>Choose DOEHRS-IH TR</a:t>
            </a:r>
            <a:r>
              <a:rPr lang="en-US" sz="1000" b="1" dirty="0">
                <a:solidFill>
                  <a:srgbClr val="000099"/>
                </a:solidFill>
                <a:latin typeface="Calibri" panose="020F0502020204030204" pitchFamily="34" charset="0"/>
                <a:cs typeface="Calibri" panose="020F0502020204030204" pitchFamily="34" charset="0"/>
              </a:rPr>
              <a:t>)</a:t>
            </a:r>
          </a:p>
          <a:p>
            <a:pPr>
              <a:defRPr/>
            </a:pPr>
            <a:r>
              <a:rPr lang="en-US" sz="1000" b="1" dirty="0">
                <a:solidFill>
                  <a:srgbClr val="000099"/>
                </a:solidFill>
                <a:latin typeface="Calibri" panose="020F0502020204030204" pitchFamily="34" charset="0"/>
                <a:cs typeface="Calibri" panose="020F0502020204030204" pitchFamily="34" charset="0"/>
              </a:rPr>
              <a:t>Available application roles for both functional and content.</a:t>
            </a:r>
          </a:p>
          <a:p>
            <a:pPr>
              <a:defRPr/>
            </a:pPr>
            <a:r>
              <a:rPr lang="en-US" sz="1000" b="1" dirty="0">
                <a:solidFill>
                  <a:srgbClr val="000099"/>
                </a:solidFill>
                <a:latin typeface="Calibri" panose="020F0502020204030204" pitchFamily="34" charset="0"/>
                <a:cs typeface="Calibri" panose="020F0502020204030204" pitchFamily="34" charset="0"/>
              </a:rPr>
              <a:t>Available functional roles are standard for Subscribing Applications</a:t>
            </a:r>
          </a:p>
          <a:p>
            <a:pPr lvl="1">
              <a:defRPr/>
            </a:pPr>
            <a:r>
              <a:rPr lang="en-US" sz="1000" b="1" dirty="0">
                <a:solidFill>
                  <a:srgbClr val="000099"/>
                </a:solidFill>
                <a:latin typeface="Calibri" panose="020F0502020204030204" pitchFamily="34" charset="0"/>
                <a:cs typeface="Calibri" panose="020F0502020204030204" pitchFamily="34" charset="0"/>
              </a:rPr>
              <a:t>Viewer</a:t>
            </a:r>
          </a:p>
          <a:p>
            <a:pPr lvl="1">
              <a:defRPr/>
            </a:pPr>
            <a:r>
              <a:rPr lang="en-US" sz="1000" b="1" dirty="0">
                <a:solidFill>
                  <a:srgbClr val="000099"/>
                </a:solidFill>
                <a:latin typeface="Calibri" panose="020F0502020204030204" pitchFamily="34" charset="0"/>
                <a:cs typeface="Calibri" panose="020F0502020204030204" pitchFamily="34" charset="0"/>
              </a:rPr>
              <a:t>View On Demand (</a:t>
            </a:r>
            <a:r>
              <a:rPr lang="en-US" sz="1000" b="1" dirty="0">
                <a:solidFill>
                  <a:srgbClr val="FF0000"/>
                </a:solidFill>
                <a:latin typeface="Calibri" panose="020F0502020204030204" pitchFamily="34" charset="0"/>
                <a:cs typeface="Calibri" panose="020F0502020204030204" pitchFamily="34" charset="0"/>
              </a:rPr>
              <a:t>Choose this for IH reports</a:t>
            </a:r>
            <a:r>
              <a:rPr lang="en-US" sz="1000" b="1" dirty="0">
                <a:solidFill>
                  <a:srgbClr val="000099"/>
                </a:solidFill>
                <a:latin typeface="Calibri" panose="020F0502020204030204" pitchFamily="34" charset="0"/>
                <a:cs typeface="Calibri" panose="020F0502020204030204" pitchFamily="34" charset="0"/>
              </a:rPr>
              <a:t>)</a:t>
            </a:r>
          </a:p>
          <a:p>
            <a:pPr lvl="1">
              <a:defRPr/>
            </a:pPr>
            <a:r>
              <a:rPr lang="en-US" sz="1000" b="1" dirty="0">
                <a:solidFill>
                  <a:srgbClr val="000099"/>
                </a:solidFill>
                <a:latin typeface="Calibri" panose="020F0502020204030204" pitchFamily="34" charset="0"/>
                <a:cs typeface="Calibri" panose="020F0502020204030204" pitchFamily="34" charset="0"/>
              </a:rPr>
              <a:t>Publisher (</a:t>
            </a:r>
            <a:r>
              <a:rPr lang="en-US" sz="1000" b="1" dirty="0">
                <a:solidFill>
                  <a:srgbClr val="FF0000"/>
                </a:solidFill>
                <a:latin typeface="Calibri" panose="020F0502020204030204" pitchFamily="34" charset="0"/>
                <a:cs typeface="Calibri" panose="020F0502020204030204" pitchFamily="34" charset="0"/>
              </a:rPr>
              <a:t>Do not request</a:t>
            </a:r>
            <a:r>
              <a:rPr lang="en-US" sz="1000" b="1" dirty="0">
                <a:solidFill>
                  <a:srgbClr val="000099"/>
                </a:solidFill>
                <a:latin typeface="Calibri" panose="020F0502020204030204" pitchFamily="34" charset="0"/>
                <a:cs typeface="Calibri" panose="020F0502020204030204" pitchFamily="34" charset="0"/>
              </a:rPr>
              <a:t>)</a:t>
            </a:r>
          </a:p>
          <a:p>
            <a:pPr lvl="1">
              <a:defRPr/>
            </a:pPr>
            <a:r>
              <a:rPr lang="en-US" sz="1000" b="1" dirty="0">
                <a:solidFill>
                  <a:srgbClr val="000099"/>
                </a:solidFill>
                <a:latin typeface="Calibri" panose="020F0502020204030204" pitchFamily="34" charset="0"/>
                <a:cs typeface="Calibri" panose="020F0502020204030204" pitchFamily="34" charset="0"/>
              </a:rPr>
              <a:t>Application Administrator (</a:t>
            </a:r>
            <a:r>
              <a:rPr lang="en-US" sz="1000" b="1" dirty="0">
                <a:solidFill>
                  <a:srgbClr val="FF0000"/>
                </a:solidFill>
                <a:latin typeface="Calibri" panose="020F0502020204030204" pitchFamily="34" charset="0"/>
                <a:cs typeface="Calibri" panose="020F0502020204030204" pitchFamily="34" charset="0"/>
              </a:rPr>
              <a:t>Do not request</a:t>
            </a:r>
            <a:r>
              <a:rPr lang="en-US" sz="1000" b="1" dirty="0">
                <a:solidFill>
                  <a:srgbClr val="000099"/>
                </a:solidFill>
                <a:latin typeface="Calibri" panose="020F0502020204030204" pitchFamily="34" charset="0"/>
                <a:cs typeface="Calibri" panose="020F0502020204030204" pitchFamily="34" charset="0"/>
              </a:rPr>
              <a:t>)</a:t>
            </a:r>
          </a:p>
          <a:p>
            <a:pPr lvl="2">
              <a:defRPr/>
            </a:pPr>
            <a:r>
              <a:rPr lang="en-US" sz="1000" b="1" dirty="0">
                <a:solidFill>
                  <a:srgbClr val="000099"/>
                </a:solidFill>
                <a:latin typeface="Calibri" panose="020F0502020204030204" pitchFamily="34" charset="0"/>
                <a:cs typeface="Calibri" panose="020F0502020204030204" pitchFamily="34" charset="0"/>
              </a:rPr>
              <a:t>Capacity Services Dev or Dev-Test only</a:t>
            </a:r>
          </a:p>
          <a:p>
            <a:pPr lvl="1">
              <a:defRPr/>
            </a:pPr>
            <a:r>
              <a:rPr lang="en-US" sz="1000" b="1" dirty="0">
                <a:solidFill>
                  <a:srgbClr val="000099"/>
                </a:solidFill>
                <a:latin typeface="Calibri" panose="020F0502020204030204" pitchFamily="34" charset="0"/>
                <a:cs typeface="Calibri" panose="020F0502020204030204" pitchFamily="34" charset="0"/>
              </a:rPr>
              <a:t>Application Administrator – Limited (</a:t>
            </a:r>
            <a:r>
              <a:rPr lang="en-US" sz="1000" b="1" dirty="0">
                <a:solidFill>
                  <a:srgbClr val="FF0000"/>
                </a:solidFill>
                <a:latin typeface="Calibri" panose="020F0502020204030204" pitchFamily="34" charset="0"/>
                <a:cs typeface="Calibri" panose="020F0502020204030204" pitchFamily="34" charset="0"/>
              </a:rPr>
              <a:t>Do not request</a:t>
            </a:r>
            <a:r>
              <a:rPr lang="en-US" sz="1000" b="1" dirty="0">
                <a:solidFill>
                  <a:srgbClr val="000099"/>
                </a:solidFill>
                <a:latin typeface="Calibri" panose="020F0502020204030204" pitchFamily="34" charset="0"/>
                <a:cs typeface="Calibri" panose="020F0502020204030204" pitchFamily="34" charset="0"/>
              </a:rPr>
              <a:t>)</a:t>
            </a:r>
          </a:p>
          <a:p>
            <a:pPr lvl="2">
              <a:defRPr/>
            </a:pPr>
            <a:r>
              <a:rPr lang="en-US" sz="1000" b="1" dirty="0">
                <a:solidFill>
                  <a:srgbClr val="000099"/>
                </a:solidFill>
                <a:latin typeface="Calibri" panose="020F0502020204030204" pitchFamily="34" charset="0"/>
                <a:cs typeface="Calibri" panose="020F0502020204030204" pitchFamily="34" charset="0"/>
              </a:rPr>
              <a:t>Capacity Services Dev or Dev-Test only</a:t>
            </a:r>
          </a:p>
          <a:p>
            <a:pPr>
              <a:defRPr/>
            </a:pPr>
            <a:r>
              <a:rPr lang="en-US" sz="1000" b="1" dirty="0">
                <a:solidFill>
                  <a:srgbClr val="000099"/>
                </a:solidFill>
                <a:latin typeface="Calibri" panose="020F0502020204030204" pitchFamily="34" charset="0"/>
                <a:cs typeface="Calibri" panose="020F0502020204030204" pitchFamily="34" charset="0"/>
              </a:rPr>
              <a:t>Available content roles are specific to each BCS Subscribing Application</a:t>
            </a:r>
          </a:p>
          <a:p>
            <a:pPr marL="685800" lvl="2" indent="-285750">
              <a:buFont typeface="Wingdings" panose="05000000000000000000" pitchFamily="2" charset="2"/>
              <a:buChar char="q"/>
              <a:defRPr/>
            </a:pPr>
            <a:r>
              <a:rPr lang="en-US" sz="1000" b="1" dirty="0">
                <a:solidFill>
                  <a:srgbClr val="000099"/>
                </a:solidFill>
                <a:latin typeface="Calibri" panose="020F0502020204030204" pitchFamily="34" charset="0"/>
                <a:cs typeface="Calibri" panose="020F0502020204030204" pitchFamily="34" charset="0"/>
              </a:rPr>
              <a:t>Defined by the BCS Member Projects.</a:t>
            </a:r>
          </a:p>
          <a:p>
            <a:pPr>
              <a:defRPr/>
            </a:pPr>
            <a:r>
              <a:rPr lang="en-US" sz="1000" b="1" dirty="0">
                <a:solidFill>
                  <a:srgbClr val="000099"/>
                </a:solidFill>
                <a:latin typeface="Calibri" panose="020F0502020204030204" pitchFamily="34" charset="0"/>
                <a:cs typeface="Calibri" panose="020F0502020204030204" pitchFamily="34" charset="0"/>
              </a:rPr>
              <a:t>Available access rights</a:t>
            </a:r>
          </a:p>
          <a:p>
            <a:pPr lvl="1">
              <a:defRPr/>
            </a:pPr>
            <a:r>
              <a:rPr lang="en-US" sz="1000" b="1" dirty="0">
                <a:solidFill>
                  <a:srgbClr val="000099"/>
                </a:solidFill>
                <a:latin typeface="Calibri" panose="020F0502020204030204" pitchFamily="34" charset="0"/>
                <a:cs typeface="Calibri" panose="020F0502020204030204" pitchFamily="34" charset="0"/>
              </a:rPr>
              <a:t>Access to PII – Provides access to PII universe objects; Only applies to applications that store PII. Applicants should select NO if they do not access PII in their application.  </a:t>
            </a:r>
          </a:p>
          <a:p>
            <a:pPr lvl="1">
              <a:defRPr/>
            </a:pPr>
            <a:r>
              <a:rPr lang="en-US" sz="1000" b="1" dirty="0">
                <a:solidFill>
                  <a:srgbClr val="000099"/>
                </a:solidFill>
                <a:latin typeface="Calibri" panose="020F0502020204030204" pitchFamily="34" charset="0"/>
                <a:cs typeface="Calibri" panose="020F0502020204030204" pitchFamily="34" charset="0"/>
              </a:rPr>
              <a:t>Unlimited Rows – Currently, ONLY applies to M2.  If selected by a M2 user, no limits are placed on the amount of data retrieved from the database.  M2 is the only applications which references the Unlimited Rows role in their universes.  The use of this role is limited and may require special permission for M2 users.</a:t>
            </a:r>
          </a:p>
          <a:p>
            <a:pPr>
              <a:defRPr/>
            </a:pPr>
            <a:r>
              <a:rPr lang="en-US" sz="1000" b="1" dirty="0">
                <a:solidFill>
                  <a:srgbClr val="000099"/>
                </a:solidFill>
                <a:latin typeface="Calibri" panose="020F0502020204030204" pitchFamily="34" charset="0"/>
                <a:cs typeface="Calibri" panose="020F0502020204030204" pitchFamily="34" charset="0"/>
              </a:rPr>
              <a:t>Examples from other projects are included in the Backup Slides for reference.</a:t>
            </a:r>
          </a:p>
          <a:p>
            <a:pPr marL="0" indent="0">
              <a:buNone/>
            </a:pPr>
            <a:endParaRPr lang="en-US" dirty="0"/>
          </a:p>
        </p:txBody>
      </p:sp>
      <p:pic>
        <p:nvPicPr>
          <p:cNvPr id="12" name="Picture 2"/>
          <p:cNvPicPr>
            <a:picLocks noGrp="1" noChangeAspect="1" noChangeArrowheads="1"/>
          </p:cNvPicPr>
          <p:nvPr>
            <p:ph sz="half" idx="4294967295"/>
          </p:nvPr>
        </p:nvPicPr>
        <p:blipFill>
          <a:blip r:embed="rId2" r:link="rId3">
            <a:extLst>
              <a:ext uri="{28A0092B-C50C-407E-A947-70E740481C1C}">
                <a14:useLocalDpi xmlns:a14="http://schemas.microsoft.com/office/drawing/2010/main" val="0"/>
              </a:ext>
            </a:extLst>
          </a:blip>
          <a:stretch>
            <a:fillRect/>
          </a:stretch>
        </p:blipFill>
        <p:spPr bwMode="auto">
          <a:xfrm>
            <a:off x="0" y="1141413"/>
            <a:ext cx="4038600"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AA78E5A9-0B36-4E4E-8F57-18F240A8F3E0}"/>
              </a:ext>
            </a:extLst>
          </p:cNvPr>
          <p:cNvCxnSpPr>
            <a:cxnSpLocks/>
          </p:cNvCxnSpPr>
          <p:nvPr/>
        </p:nvCxnSpPr>
        <p:spPr bwMode="auto">
          <a:xfrm flipH="1">
            <a:off x="2159726" y="1240118"/>
            <a:ext cx="2488474" cy="431829"/>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AA78E5A9-0B36-4E4E-8F57-18F240A8F3E0}"/>
              </a:ext>
            </a:extLst>
          </p:cNvPr>
          <p:cNvCxnSpPr>
            <a:cxnSpLocks/>
          </p:cNvCxnSpPr>
          <p:nvPr/>
        </p:nvCxnSpPr>
        <p:spPr bwMode="auto">
          <a:xfrm flipH="1">
            <a:off x="1143000" y="1392518"/>
            <a:ext cx="3505200" cy="961023"/>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AA78E5A9-0B36-4E4E-8F57-18F240A8F3E0}"/>
              </a:ext>
            </a:extLst>
          </p:cNvPr>
          <p:cNvCxnSpPr>
            <a:cxnSpLocks/>
          </p:cNvCxnSpPr>
          <p:nvPr/>
        </p:nvCxnSpPr>
        <p:spPr bwMode="auto">
          <a:xfrm flipH="1">
            <a:off x="1219200" y="1564682"/>
            <a:ext cx="3429001" cy="1134975"/>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AA78E5A9-0B36-4E4E-8F57-18F240A8F3E0}"/>
              </a:ext>
            </a:extLst>
          </p:cNvPr>
          <p:cNvCxnSpPr>
            <a:cxnSpLocks/>
          </p:cNvCxnSpPr>
          <p:nvPr/>
        </p:nvCxnSpPr>
        <p:spPr bwMode="auto">
          <a:xfrm flipH="1">
            <a:off x="1219200" y="3521221"/>
            <a:ext cx="3429000" cy="102431"/>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AA78E5A9-0B36-4E4E-8F57-18F240A8F3E0}"/>
              </a:ext>
            </a:extLst>
          </p:cNvPr>
          <p:cNvCxnSpPr>
            <a:cxnSpLocks/>
          </p:cNvCxnSpPr>
          <p:nvPr/>
        </p:nvCxnSpPr>
        <p:spPr bwMode="auto">
          <a:xfrm flipH="1">
            <a:off x="2272937" y="3893919"/>
            <a:ext cx="2375263" cy="416824"/>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A78E5A9-0B36-4E4E-8F57-18F240A8F3E0}"/>
              </a:ext>
            </a:extLst>
          </p:cNvPr>
          <p:cNvCxnSpPr>
            <a:cxnSpLocks/>
          </p:cNvCxnSpPr>
          <p:nvPr/>
        </p:nvCxnSpPr>
        <p:spPr bwMode="auto">
          <a:xfrm flipH="1" flipV="1">
            <a:off x="1454332" y="4998720"/>
            <a:ext cx="3117668" cy="549164"/>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6355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6F8BC92A-3F80-4788-A85C-FC566BD1EBCA}"/>
              </a:ext>
            </a:extLst>
          </p:cNvPr>
          <p:cNvSpPr>
            <a:spLocks noGrp="1" noChangeArrowheads="1"/>
          </p:cNvSpPr>
          <p:nvPr>
            <p:ph type="title" idx="4294967295"/>
          </p:nvPr>
        </p:nvSpPr>
        <p:spPr>
          <a:xfrm>
            <a:off x="76200" y="76200"/>
            <a:ext cx="9067800" cy="685800"/>
          </a:xfrm>
        </p:spPr>
        <p:txBody>
          <a:bodyPr/>
          <a:lstStyle/>
          <a:p>
            <a:r>
              <a:rPr lang="en-US" altLang="en-US" sz="3200" dirty="0"/>
              <a:t>ECRS: Step 3 – Access Level Section (Functional Roles)</a:t>
            </a:r>
          </a:p>
        </p:txBody>
      </p:sp>
      <p:sp>
        <p:nvSpPr>
          <p:cNvPr id="23556" name="Slide Number Placeholder 4">
            <a:extLst>
              <a:ext uri="{FF2B5EF4-FFF2-40B4-BE49-F238E27FC236}">
                <a16:creationId xmlns:a16="http://schemas.microsoft.com/office/drawing/2014/main" id="{48732E54-F980-4D94-A22B-FFF7D381E789}"/>
              </a:ext>
            </a:extLst>
          </p:cNvPr>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C46B18-41DD-465B-8613-7D045DA5F5DD}" type="slidenum">
              <a:rPr lang="en-US" altLang="en-US" sz="1200" b="0">
                <a:solidFill>
                  <a:srgbClr val="969696"/>
                </a:solidFill>
              </a:rPr>
              <a:pPr>
                <a:spcBef>
                  <a:spcPct val="0"/>
                </a:spcBef>
                <a:buClrTx/>
                <a:buSzTx/>
                <a:buFontTx/>
                <a:buNone/>
              </a:pPr>
              <a:t>14</a:t>
            </a:fld>
            <a:endParaRPr lang="en-US" altLang="en-US" sz="1200" b="0">
              <a:solidFill>
                <a:srgbClr val="969696"/>
              </a:solidFill>
            </a:endParaRPr>
          </a:p>
        </p:txBody>
      </p:sp>
      <p:sp>
        <p:nvSpPr>
          <p:cNvPr id="8" name="Slide Number Placeholder 5">
            <a:extLst>
              <a:ext uri="{FF2B5EF4-FFF2-40B4-BE49-F238E27FC236}">
                <a16:creationId xmlns:a16="http://schemas.microsoft.com/office/drawing/2014/main" id="{D841F675-CD90-41B9-B238-854A21489A95}"/>
              </a:ext>
            </a:extLst>
          </p:cNvPr>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4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400">
                <a:solidFill>
                  <a:schemeClr val="tx1"/>
                </a:solidFill>
                <a:latin typeface="Calibri" pitchFamily="34" charset="0"/>
              </a:defRPr>
            </a:lvl4pPr>
            <a:lvl5pPr marL="2057400" indent="-228600" defTabSz="457200" eaLnBrk="0" hangingPunct="0">
              <a:spcBef>
                <a:spcPct val="20000"/>
              </a:spcBef>
              <a:buFont typeface="Arial" charset="0"/>
              <a:buChar char="»"/>
              <a:defRPr sz="24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eaLnBrk="1" hangingPunct="1">
              <a:spcBef>
                <a:spcPct val="0"/>
              </a:spcBef>
              <a:buFontTx/>
              <a:buNone/>
            </a:pPr>
            <a:endParaRPr lang="en-US" altLang="en-US" sz="1800" dirty="0">
              <a:solidFill>
                <a:srgbClr val="FFFFFF"/>
              </a:solidFill>
            </a:endParaRPr>
          </a:p>
        </p:txBody>
      </p:sp>
      <p:pic>
        <p:nvPicPr>
          <p:cNvPr id="2" name="Picture 1"/>
          <p:cNvPicPr>
            <a:picLocks noChangeAspect="1"/>
          </p:cNvPicPr>
          <p:nvPr/>
        </p:nvPicPr>
        <p:blipFill>
          <a:blip r:embed="rId2"/>
          <a:stretch>
            <a:fillRect/>
          </a:stretch>
        </p:blipFill>
        <p:spPr>
          <a:xfrm>
            <a:off x="210967" y="923108"/>
            <a:ext cx="8537149" cy="4199013"/>
          </a:xfrm>
          <a:prstGeom prst="rect">
            <a:avLst/>
          </a:prstGeom>
        </p:spPr>
      </p:pic>
    </p:spTree>
    <p:extLst>
      <p:ext uri="{BB962C8B-B14F-4D97-AF65-F5344CB8AC3E}">
        <p14:creationId xmlns:p14="http://schemas.microsoft.com/office/powerpoint/2010/main" val="63841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6F8BC92A-3F80-4788-A85C-FC566BD1EBCA}"/>
              </a:ext>
            </a:extLst>
          </p:cNvPr>
          <p:cNvSpPr>
            <a:spLocks noGrp="1" noChangeArrowheads="1"/>
          </p:cNvSpPr>
          <p:nvPr>
            <p:ph type="title" idx="4294967295"/>
          </p:nvPr>
        </p:nvSpPr>
        <p:spPr>
          <a:xfrm>
            <a:off x="76200" y="76200"/>
            <a:ext cx="9067800" cy="685800"/>
          </a:xfrm>
        </p:spPr>
        <p:txBody>
          <a:bodyPr/>
          <a:lstStyle/>
          <a:p>
            <a:r>
              <a:rPr lang="en-US" altLang="en-US" sz="3200" dirty="0"/>
              <a:t>ECRS: Step 3 – Access Level Section (Content Roles)</a:t>
            </a:r>
          </a:p>
        </p:txBody>
      </p:sp>
      <p:sp>
        <p:nvSpPr>
          <p:cNvPr id="23556" name="Slide Number Placeholder 4">
            <a:extLst>
              <a:ext uri="{FF2B5EF4-FFF2-40B4-BE49-F238E27FC236}">
                <a16:creationId xmlns:a16="http://schemas.microsoft.com/office/drawing/2014/main" id="{48732E54-F980-4D94-A22B-FFF7D381E789}"/>
              </a:ext>
            </a:extLst>
          </p:cNvPr>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C46B18-41DD-465B-8613-7D045DA5F5DD}" type="slidenum">
              <a:rPr lang="en-US" altLang="en-US" sz="1200" b="0">
                <a:solidFill>
                  <a:srgbClr val="969696"/>
                </a:solidFill>
              </a:rPr>
              <a:pPr>
                <a:spcBef>
                  <a:spcPct val="0"/>
                </a:spcBef>
                <a:buClrTx/>
                <a:buSzTx/>
                <a:buFontTx/>
                <a:buNone/>
              </a:pPr>
              <a:t>15</a:t>
            </a:fld>
            <a:endParaRPr lang="en-US" altLang="en-US" sz="1200" b="0">
              <a:solidFill>
                <a:srgbClr val="969696"/>
              </a:solidFill>
            </a:endParaRPr>
          </a:p>
        </p:txBody>
      </p:sp>
      <p:sp>
        <p:nvSpPr>
          <p:cNvPr id="8" name="Slide Number Placeholder 5">
            <a:extLst>
              <a:ext uri="{FF2B5EF4-FFF2-40B4-BE49-F238E27FC236}">
                <a16:creationId xmlns:a16="http://schemas.microsoft.com/office/drawing/2014/main" id="{D841F675-CD90-41B9-B238-854A21489A95}"/>
              </a:ext>
            </a:extLst>
          </p:cNvPr>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4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400">
                <a:solidFill>
                  <a:schemeClr val="tx1"/>
                </a:solidFill>
                <a:latin typeface="Calibri" pitchFamily="34" charset="0"/>
              </a:defRPr>
            </a:lvl4pPr>
            <a:lvl5pPr marL="2057400" indent="-228600" defTabSz="457200" eaLnBrk="0" hangingPunct="0">
              <a:spcBef>
                <a:spcPct val="20000"/>
              </a:spcBef>
              <a:buFont typeface="Arial" charset="0"/>
              <a:buChar char="»"/>
              <a:defRPr sz="24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eaLnBrk="1" hangingPunct="1">
              <a:spcBef>
                <a:spcPct val="0"/>
              </a:spcBef>
              <a:buFontTx/>
              <a:buNone/>
            </a:pPr>
            <a:endParaRPr lang="en-US" altLang="en-US" sz="1800" dirty="0">
              <a:solidFill>
                <a:srgbClr val="FFFFFF"/>
              </a:solidFill>
            </a:endParaRPr>
          </a:p>
        </p:txBody>
      </p:sp>
      <p:graphicFrame>
        <p:nvGraphicFramePr>
          <p:cNvPr id="9" name="Content Placeholder 3">
            <a:extLst>
              <a:ext uri="{FF2B5EF4-FFF2-40B4-BE49-F238E27FC236}">
                <a16:creationId xmlns:a16="http://schemas.microsoft.com/office/drawing/2014/main" id="{2AB9B947-96DC-4973-94B6-DBA26A6400AC}"/>
              </a:ext>
            </a:extLst>
          </p:cNvPr>
          <p:cNvGraphicFramePr>
            <a:graphicFrameLocks/>
          </p:cNvGraphicFramePr>
          <p:nvPr>
            <p:extLst>
              <p:ext uri="{D42A27DB-BD31-4B8C-83A1-F6EECF244321}">
                <p14:modId xmlns:p14="http://schemas.microsoft.com/office/powerpoint/2010/main" val="4171856348"/>
              </p:ext>
            </p:extLst>
          </p:nvPr>
        </p:nvGraphicFramePr>
        <p:xfrm>
          <a:off x="242048" y="1158240"/>
          <a:ext cx="8605872" cy="2194560"/>
        </p:xfrm>
        <a:graphic>
          <a:graphicData uri="http://schemas.openxmlformats.org/drawingml/2006/table">
            <a:tbl>
              <a:tblPr firstRow="1" bandRow="1">
                <a:tableStyleId>{5C22544A-7EE6-4342-B048-85BDC9FD1C3A}</a:tableStyleId>
              </a:tblPr>
              <a:tblGrid>
                <a:gridCol w="4130627">
                  <a:extLst>
                    <a:ext uri="{9D8B030D-6E8A-4147-A177-3AD203B41FA5}">
                      <a16:colId xmlns:a16="http://schemas.microsoft.com/office/drawing/2014/main" val="20000"/>
                    </a:ext>
                  </a:extLst>
                </a:gridCol>
                <a:gridCol w="4475245">
                  <a:extLst>
                    <a:ext uri="{9D8B030D-6E8A-4147-A177-3AD203B41FA5}">
                      <a16:colId xmlns:a16="http://schemas.microsoft.com/office/drawing/2014/main" val="20001"/>
                    </a:ext>
                  </a:extLst>
                </a:gridCol>
              </a:tblGrid>
              <a:tr h="354472">
                <a:tc>
                  <a:txBody>
                    <a:bodyPr/>
                    <a:lstStyle/>
                    <a:p>
                      <a:pPr algn="ctr"/>
                      <a:r>
                        <a:rPr lang="en-US" sz="1800" dirty="0">
                          <a:solidFill>
                            <a:schemeClr val="bg1"/>
                          </a:solidFill>
                        </a:rPr>
                        <a:t>DOEHRS-IH-DW Roles</a:t>
                      </a:r>
                    </a:p>
                  </a:txBody>
                  <a:tcPr marL="91444" marR="91444"/>
                </a:tc>
                <a:tc>
                  <a:txBody>
                    <a:bodyPr/>
                    <a:lstStyle/>
                    <a:p>
                      <a:pPr algn="ctr"/>
                      <a:r>
                        <a:rPr lang="en-US" sz="1800" dirty="0">
                          <a:solidFill>
                            <a:schemeClr val="bg1"/>
                          </a:solidFill>
                        </a:rPr>
                        <a:t>Description</a:t>
                      </a:r>
                    </a:p>
                  </a:txBody>
                  <a:tcPr marL="91444" marR="91444"/>
                </a:tc>
                <a:extLst>
                  <a:ext uri="{0D108BD9-81ED-4DB2-BD59-A6C34878D82A}">
                    <a16:rowId xmlns:a16="http://schemas.microsoft.com/office/drawing/2014/main" val="10000"/>
                  </a:ext>
                </a:extLst>
              </a:tr>
              <a:tr h="354472">
                <a:tc>
                  <a:txBody>
                    <a:bodyPr/>
                    <a:lstStyle/>
                    <a:p>
                      <a:r>
                        <a:rPr lang="en-US" sz="1800" i="0" kern="1200" dirty="0">
                          <a:solidFill>
                            <a:schemeClr val="dk1"/>
                          </a:solidFill>
                          <a:effectLst/>
                          <a:latin typeface="+mn-lt"/>
                          <a:ea typeface="+mn-ea"/>
                          <a:cs typeface="+mn-cs"/>
                        </a:rPr>
                        <a:t>DOEHRS-IH-DW/TR EH User</a:t>
                      </a:r>
                      <a:endParaRPr lang="en-US" sz="1800" dirty="0">
                        <a:solidFill>
                          <a:schemeClr val="tx1"/>
                        </a:solidFill>
                      </a:endParaRPr>
                    </a:p>
                  </a:txBody>
                  <a:tcPr marL="91444" marR="91444"/>
                </a:tc>
                <a:tc>
                  <a:txBody>
                    <a:bodyPr/>
                    <a:lstStyle/>
                    <a:p>
                      <a:r>
                        <a:rPr lang="en-US" sz="1800" dirty="0">
                          <a:solidFill>
                            <a:schemeClr val="tx1"/>
                          </a:solidFill>
                        </a:rPr>
                        <a:t>Allows user to access only the content objects defined for the DOEHRS-IH-DW/TR C EH User Content group</a:t>
                      </a:r>
                    </a:p>
                  </a:txBody>
                  <a:tcPr marL="91444" marR="91444"/>
                </a:tc>
                <a:extLst>
                  <a:ext uri="{0D108BD9-81ED-4DB2-BD59-A6C34878D82A}">
                    <a16:rowId xmlns:a16="http://schemas.microsoft.com/office/drawing/2014/main" val="10001"/>
                  </a:ext>
                </a:extLst>
              </a:tr>
              <a:tr h="354472">
                <a:tc>
                  <a:txBody>
                    <a:bodyPr/>
                    <a:lstStyle/>
                    <a:p>
                      <a:r>
                        <a:rPr lang="en-US" sz="1800" i="0" kern="1200" dirty="0">
                          <a:solidFill>
                            <a:schemeClr val="dk1"/>
                          </a:solidFill>
                          <a:effectLst/>
                          <a:latin typeface="+mn-lt"/>
                          <a:ea typeface="+mn-ea"/>
                          <a:cs typeface="+mn-cs"/>
                        </a:rPr>
                        <a:t>DOEHRS-IH-DW/TR IH User</a:t>
                      </a:r>
                      <a:endParaRPr lang="en-US" sz="1800" dirty="0">
                        <a:solidFill>
                          <a:schemeClr val="tx1"/>
                        </a:solidFill>
                      </a:endParaRPr>
                    </a:p>
                  </a:txBody>
                  <a:tcPr marL="91444" marR="91444"/>
                </a:tc>
                <a:tc>
                  <a:txBody>
                    <a:bodyPr/>
                    <a:lstStyle/>
                    <a:p>
                      <a:r>
                        <a:rPr lang="en-US" sz="1800" dirty="0">
                          <a:solidFill>
                            <a:schemeClr val="tx1"/>
                          </a:solidFill>
                        </a:rPr>
                        <a:t>Allows user to access only the content objects defined for the DOEHRS-IH-DW/TR C IH User Content group</a:t>
                      </a:r>
                    </a:p>
                  </a:txBody>
                  <a:tcPr marL="91444" marR="91444"/>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6355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6F8BC92A-3F80-4788-A85C-FC566BD1EBCA}"/>
              </a:ext>
            </a:extLst>
          </p:cNvPr>
          <p:cNvSpPr>
            <a:spLocks noGrp="1" noChangeArrowheads="1"/>
          </p:cNvSpPr>
          <p:nvPr>
            <p:ph type="title" idx="4294967295"/>
          </p:nvPr>
        </p:nvSpPr>
        <p:spPr>
          <a:xfrm>
            <a:off x="76200" y="76200"/>
            <a:ext cx="9067800" cy="685800"/>
          </a:xfrm>
        </p:spPr>
        <p:txBody>
          <a:bodyPr/>
          <a:lstStyle/>
          <a:p>
            <a:r>
              <a:rPr lang="en-US" altLang="en-US" sz="3200" dirty="0"/>
              <a:t>ECRS: Step 4 – Access Level Section – Employment Category</a:t>
            </a:r>
          </a:p>
        </p:txBody>
      </p:sp>
      <p:sp>
        <p:nvSpPr>
          <p:cNvPr id="23556" name="Slide Number Placeholder 4">
            <a:extLst>
              <a:ext uri="{FF2B5EF4-FFF2-40B4-BE49-F238E27FC236}">
                <a16:creationId xmlns:a16="http://schemas.microsoft.com/office/drawing/2014/main" id="{48732E54-F980-4D94-A22B-FFF7D381E789}"/>
              </a:ext>
            </a:extLst>
          </p:cNvPr>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A9C46B18-41DD-465B-8613-7D045DA5F5DD}" type="slidenum">
              <a:rPr lang="en-US" altLang="en-US" sz="1200" b="0">
                <a:solidFill>
                  <a:srgbClr val="969696"/>
                </a:solidFill>
              </a:rPr>
              <a:pPr>
                <a:spcBef>
                  <a:spcPct val="0"/>
                </a:spcBef>
                <a:buClrTx/>
                <a:buSzTx/>
                <a:buFontTx/>
                <a:buNone/>
              </a:pPr>
              <a:t>16</a:t>
            </a:fld>
            <a:endParaRPr lang="en-US" altLang="en-US" sz="1200" b="0">
              <a:solidFill>
                <a:srgbClr val="969696"/>
              </a:solidFill>
            </a:endParaRPr>
          </a:p>
        </p:txBody>
      </p:sp>
      <p:sp>
        <p:nvSpPr>
          <p:cNvPr id="8" name="Slide Number Placeholder 5">
            <a:extLst>
              <a:ext uri="{FF2B5EF4-FFF2-40B4-BE49-F238E27FC236}">
                <a16:creationId xmlns:a16="http://schemas.microsoft.com/office/drawing/2014/main" id="{D841F675-CD90-41B9-B238-854A21489A95}"/>
              </a:ext>
            </a:extLst>
          </p:cNvPr>
          <p:cNvSpPr txBox="1">
            <a:spLocks/>
          </p:cNvSpPr>
          <p:nvPr/>
        </p:nvSpPr>
        <p:spPr bwMode="auto">
          <a:xfrm>
            <a:off x="8258175" y="6356350"/>
            <a:ext cx="428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2400">
                <a:solidFill>
                  <a:schemeClr val="tx1"/>
                </a:solidFill>
                <a:latin typeface="Calibri" pitchFamily="34" charset="0"/>
              </a:defRPr>
            </a:lvl1pPr>
            <a:lvl2pPr marL="742950" indent="-285750" defTabSz="457200" eaLnBrk="0" hangingPunct="0">
              <a:spcBef>
                <a:spcPct val="20000"/>
              </a:spcBef>
              <a:buFont typeface="Arial" charset="0"/>
              <a:buChar char="–"/>
              <a:defRPr sz="24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400">
                <a:solidFill>
                  <a:schemeClr val="tx1"/>
                </a:solidFill>
                <a:latin typeface="Calibri" pitchFamily="34" charset="0"/>
              </a:defRPr>
            </a:lvl4pPr>
            <a:lvl5pPr marL="2057400" indent="-228600" defTabSz="457200" eaLnBrk="0" hangingPunct="0">
              <a:spcBef>
                <a:spcPct val="20000"/>
              </a:spcBef>
              <a:buFont typeface="Arial" charset="0"/>
              <a:buChar char="»"/>
              <a:defRPr sz="24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Calibri" pitchFamily="34" charset="0"/>
              </a:defRPr>
            </a:lvl9pPr>
          </a:lstStyle>
          <a:p>
            <a:pPr eaLnBrk="1" hangingPunct="1">
              <a:spcBef>
                <a:spcPct val="0"/>
              </a:spcBef>
              <a:buFontTx/>
              <a:buNone/>
            </a:pPr>
            <a:endParaRPr lang="en-US" altLang="en-US" sz="1800" dirty="0">
              <a:solidFill>
                <a:srgbClr val="FFFFFF"/>
              </a:solidFill>
            </a:endParaRPr>
          </a:p>
        </p:txBody>
      </p:sp>
      <p:sp>
        <p:nvSpPr>
          <p:cNvPr id="11" name="Slide Number Placeholder 1">
            <a:extLst>
              <a:ext uri="{FF2B5EF4-FFF2-40B4-BE49-F238E27FC236}">
                <a16:creationId xmlns:a16="http://schemas.microsoft.com/office/drawing/2014/main" id="{B1A4C189-5735-48E9-8788-FE4722AD40AC}"/>
              </a:ext>
            </a:extLst>
          </p:cNvPr>
          <p:cNvSpPr txBox="1">
            <a:spLocks/>
          </p:cNvSpPr>
          <p:nvPr/>
        </p:nvSpPr>
        <p:spPr bwMode="auto">
          <a:xfrm>
            <a:off x="4384675" y="6538912"/>
            <a:ext cx="45085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200" kern="1200">
                <a:solidFill>
                  <a:srgbClr val="96969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en-US" dirty="0"/>
          </a:p>
        </p:txBody>
      </p:sp>
      <p:sp>
        <p:nvSpPr>
          <p:cNvPr id="17" name="Content Placeholder 1">
            <a:extLst>
              <a:ext uri="{FF2B5EF4-FFF2-40B4-BE49-F238E27FC236}">
                <a16:creationId xmlns:a16="http://schemas.microsoft.com/office/drawing/2014/main" id="{EC0C6F09-5DB4-4687-9E6C-BBAF67650753}"/>
              </a:ext>
            </a:extLst>
          </p:cNvPr>
          <p:cNvSpPr txBox="1">
            <a:spLocks/>
          </p:cNvSpPr>
          <p:nvPr/>
        </p:nvSpPr>
        <p:spPr bwMode="auto">
          <a:xfrm>
            <a:off x="4876800" y="762000"/>
            <a:ext cx="3810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rgbClr val="000099"/>
              </a:buClr>
              <a:buSzPct val="80000"/>
              <a:buFont typeface="Wingdings" panose="05000000000000000000" pitchFamily="2" charset="2"/>
              <a:buChar char="n"/>
              <a:defRPr sz="2400" b="1">
                <a:solidFill>
                  <a:srgbClr val="000099"/>
                </a:solidFill>
                <a:latin typeface="+mn-lt"/>
                <a:ea typeface="+mn-ea"/>
                <a:cs typeface="+mn-cs"/>
              </a:defRPr>
            </a:lvl1pPr>
            <a:lvl2pPr marL="688975" indent="-282575" algn="l" rtl="0" eaLnBrk="0" fontAlgn="base" hangingPunct="0">
              <a:spcBef>
                <a:spcPct val="20000"/>
              </a:spcBef>
              <a:spcAft>
                <a:spcPct val="0"/>
              </a:spcAft>
              <a:buClr>
                <a:srgbClr val="000099"/>
              </a:buClr>
              <a:buSzPct val="80000"/>
              <a:buFont typeface="Wingdings" panose="05000000000000000000" pitchFamily="2" charset="2"/>
              <a:buChar char="n"/>
              <a:defRPr sz="2200" b="1">
                <a:solidFill>
                  <a:srgbClr val="000099"/>
                </a:solidFill>
                <a:latin typeface="+mn-lt"/>
              </a:defRPr>
            </a:lvl2pPr>
            <a:lvl3pPr marL="1027113" indent="-223838" algn="l" rtl="0" eaLnBrk="0" fontAlgn="base" hangingPunct="0">
              <a:spcBef>
                <a:spcPct val="20000"/>
              </a:spcBef>
              <a:spcAft>
                <a:spcPct val="0"/>
              </a:spcAft>
              <a:buClr>
                <a:srgbClr val="000099"/>
              </a:buClr>
              <a:buSzPct val="80000"/>
              <a:buFont typeface="Wingdings" panose="05000000000000000000" pitchFamily="2" charset="2"/>
              <a:buChar char="n"/>
              <a:defRPr b="1">
                <a:solidFill>
                  <a:srgbClr val="000099"/>
                </a:solidFill>
                <a:latin typeface="+mn-lt"/>
              </a:defRPr>
            </a:lvl3pPr>
            <a:lvl4pPr marL="16002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600" dirty="0"/>
              <a:t>Government, Service Member, Military or Civil Service selected for Employment Category</a:t>
            </a:r>
          </a:p>
          <a:p>
            <a:r>
              <a:rPr lang="en-US" sz="1600" dirty="0"/>
              <a:t>IA Awareness Training – Used by SDD Access Office</a:t>
            </a:r>
          </a:p>
          <a:p>
            <a:r>
              <a:rPr lang="en-US" sz="1600" dirty="0"/>
              <a:t>Supervisor information – Used for supervisor approval step</a:t>
            </a:r>
          </a:p>
          <a:p>
            <a:pPr lvl="1"/>
            <a:r>
              <a:rPr lang="en-US" sz="1600" dirty="0"/>
              <a:t>Cannot be the same as the requestor</a:t>
            </a:r>
          </a:p>
          <a:p>
            <a:r>
              <a:rPr lang="en-US" sz="1600" dirty="0"/>
              <a:t>Any questions regarding an ECRS submission or failure to receive a confirmation email should be directed to the DHA Global Service Center.  </a:t>
            </a:r>
          </a:p>
          <a:p>
            <a:pPr lvl="1"/>
            <a:r>
              <a:rPr lang="en-US" sz="1600" dirty="0"/>
              <a:t>Include the following text in all ECRS support tickets:</a:t>
            </a:r>
          </a:p>
          <a:p>
            <a:pPr marL="800100" lvl="2" indent="0">
              <a:buNone/>
            </a:pPr>
            <a:r>
              <a:rPr lang="en-US" altLang="en-US" sz="1400" dirty="0"/>
              <a:t>"This ticket relates to the use of the ECRS workflow for BCS and is not a question for the SDD Access Office.  Please forward this ticket directly to the </a:t>
            </a:r>
            <a:r>
              <a:rPr lang="en-US" altLang="en-US" sz="1400" dirty="0" err="1"/>
              <a:t>iAS</a:t>
            </a:r>
            <a:r>
              <a:rPr lang="en-US" altLang="en-US" sz="1400" dirty="0"/>
              <a:t> Tier III Team at </a:t>
            </a:r>
            <a:r>
              <a:rPr lang="en-US" altLang="en-US" sz="1400" dirty="0">
                <a:hlinkClick r:id="rId2"/>
              </a:rPr>
              <a:t>ias-tier3@chenega.com</a:t>
            </a:r>
            <a:r>
              <a:rPr lang="en-US" altLang="en-US" sz="1400" dirty="0"/>
              <a:t>."</a:t>
            </a:r>
          </a:p>
        </p:txBody>
      </p:sp>
      <p:pic>
        <p:nvPicPr>
          <p:cNvPr id="18" name="Picture 2">
            <a:extLst>
              <a:ext uri="{FF2B5EF4-FFF2-40B4-BE49-F238E27FC236}">
                <a16:creationId xmlns:a16="http://schemas.microsoft.com/office/drawing/2014/main" id="{A66A9804-2A3B-42FC-ACC1-A41E1575FA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065211"/>
            <a:ext cx="4502151" cy="483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502331" y="979714"/>
            <a:ext cx="402863" cy="57041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081349" y="1767840"/>
            <a:ext cx="2823845" cy="757646"/>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640183" y="2283323"/>
            <a:ext cx="1284514" cy="127848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352800" y="3071450"/>
            <a:ext cx="1524000" cy="193597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77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978" y="244913"/>
            <a:ext cx="8229600" cy="965200"/>
          </a:xfrm>
        </p:spPr>
        <p:txBody>
          <a:bodyPr/>
          <a:lstStyle/>
          <a:p>
            <a:r>
              <a:rPr lang="en-US" altLang="en-US" sz="2400" dirty="0">
                <a:solidFill>
                  <a:srgbClr val="000000"/>
                </a:solidFill>
              </a:rPr>
              <a:t>ECRS BCS Access Request Process: </a:t>
            </a:r>
            <a:br>
              <a:rPr lang="en-US" altLang="en-US" sz="2400" dirty="0">
                <a:solidFill>
                  <a:srgbClr val="000000"/>
                </a:solidFill>
              </a:rPr>
            </a:br>
            <a:r>
              <a:rPr lang="en-US" altLang="en-US" sz="2400" dirty="0">
                <a:solidFill>
                  <a:srgbClr val="000000"/>
                </a:solidFill>
              </a:rPr>
              <a:t>Step 4 - Access Level Section - Employment Category (continued)</a:t>
            </a:r>
            <a:br>
              <a:rPr lang="en-US" altLang="en-US" dirty="0">
                <a:solidFill>
                  <a:srgbClr val="000000"/>
                </a:solidFill>
              </a:rPr>
            </a:br>
            <a:endParaRPr lang="en-US" dirty="0"/>
          </a:p>
        </p:txBody>
      </p:sp>
      <p:sp>
        <p:nvSpPr>
          <p:cNvPr id="6" name="Content Placeholder 5"/>
          <p:cNvSpPr>
            <a:spLocks noGrp="1"/>
          </p:cNvSpPr>
          <p:nvPr>
            <p:ph sz="half" idx="4294967295"/>
          </p:nvPr>
        </p:nvSpPr>
        <p:spPr>
          <a:xfrm>
            <a:off x="5105400" y="1239838"/>
            <a:ext cx="4038600" cy="4525962"/>
          </a:xfrm>
        </p:spPr>
        <p:txBody>
          <a:bodyPr/>
          <a:lstStyle/>
          <a:p>
            <a:r>
              <a:rPr lang="en-US" sz="1600" b="1" dirty="0">
                <a:solidFill>
                  <a:srgbClr val="000099"/>
                </a:solidFill>
              </a:rPr>
              <a:t>Employment Category: Contractor selected </a:t>
            </a:r>
          </a:p>
          <a:p>
            <a:pPr marL="0" indent="0">
              <a:buNone/>
            </a:pPr>
            <a:r>
              <a:rPr lang="en-US" sz="1600" b="1" dirty="0">
                <a:solidFill>
                  <a:srgbClr val="000099"/>
                </a:solidFill>
              </a:rPr>
              <a:t> </a:t>
            </a:r>
          </a:p>
          <a:p>
            <a:r>
              <a:rPr lang="en-US" sz="1600" b="1" dirty="0">
                <a:solidFill>
                  <a:srgbClr val="000099"/>
                </a:solidFill>
              </a:rPr>
              <a:t>Data Sharing Agreement </a:t>
            </a:r>
            <a:r>
              <a:rPr lang="en-US" altLang="en-US" sz="1600" b="1" dirty="0">
                <a:solidFill>
                  <a:srgbClr val="000099"/>
                </a:solidFill>
              </a:rPr>
              <a:t>are required for all vendors with access to DHA/MHS applications. </a:t>
            </a:r>
          </a:p>
          <a:p>
            <a:pPr lvl="1"/>
            <a:r>
              <a:rPr lang="en-US" altLang="en-US" sz="1400" b="1" dirty="0">
                <a:solidFill>
                  <a:srgbClr val="000099"/>
                </a:solidFill>
              </a:rPr>
              <a:t>Details on DHA's Data Sharing Requirement can be found at </a:t>
            </a:r>
            <a:r>
              <a:rPr lang="en-US" altLang="en-US" sz="1400" b="1" dirty="0">
                <a:solidFill>
                  <a:srgbClr val="000099"/>
                </a:solidFill>
                <a:hlinkClick r:id="rId2"/>
              </a:rPr>
              <a:t>https://health.mil/Military-Health-Topics/Privacy-and-Civil-Liberties/Submit-a-Data-Sharing-Application</a:t>
            </a:r>
            <a:r>
              <a:rPr lang="en-US" altLang="en-US" sz="1400" b="1" dirty="0">
                <a:solidFill>
                  <a:srgbClr val="000099"/>
                </a:solidFill>
              </a:rPr>
              <a:t>.  There are also templates provided and directions for the submission of the DSA by a vendor.  </a:t>
            </a:r>
          </a:p>
          <a:p>
            <a:r>
              <a:rPr lang="en-US" sz="1600" b="1" dirty="0">
                <a:solidFill>
                  <a:srgbClr val="000099"/>
                </a:solidFill>
              </a:rPr>
              <a:t>Project Description required for Contractors</a:t>
            </a:r>
          </a:p>
          <a:p>
            <a:r>
              <a:rPr lang="en-US" sz="1600" b="1" dirty="0">
                <a:solidFill>
                  <a:srgbClr val="000099"/>
                </a:solidFill>
              </a:rPr>
              <a:t>IA Awareness Training – Required by the SDD Access Office</a:t>
            </a:r>
          </a:p>
          <a:p>
            <a:r>
              <a:rPr lang="en-US" sz="1600" b="1" dirty="0">
                <a:solidFill>
                  <a:srgbClr val="000099"/>
                </a:solidFill>
              </a:rPr>
              <a:t>Supervisor information – Used for supervisor approval step</a:t>
            </a:r>
          </a:p>
          <a:p>
            <a:pPr lvl="1"/>
            <a:r>
              <a:rPr lang="en-US" sz="1600" b="1" dirty="0">
                <a:solidFill>
                  <a:srgbClr val="000099"/>
                </a:solidFill>
              </a:rPr>
              <a:t>Cannot be the same as the Requestor</a:t>
            </a:r>
          </a:p>
          <a:p>
            <a:endParaRPr lang="en-US" dirty="0"/>
          </a:p>
        </p:txBody>
      </p:sp>
      <p:pic>
        <p:nvPicPr>
          <p:cNvPr id="7"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183178" y="1277938"/>
            <a:ext cx="4038600"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4197531" y="1371600"/>
            <a:ext cx="408215" cy="22206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1776549" y="1828238"/>
            <a:ext cx="2850424" cy="21717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433131" y="3722635"/>
            <a:ext cx="1138869" cy="14478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1968137" y="3944074"/>
            <a:ext cx="2620624" cy="253457"/>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278449" y="4468581"/>
            <a:ext cx="1301716" cy="56497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4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978" y="279580"/>
            <a:ext cx="8229600" cy="965200"/>
          </a:xfrm>
        </p:spPr>
        <p:txBody>
          <a:bodyPr/>
          <a:lstStyle/>
          <a:p>
            <a:r>
              <a:rPr lang="en-US" altLang="en-US" sz="2400" dirty="0">
                <a:solidFill>
                  <a:srgbClr val="000000"/>
                </a:solidFill>
              </a:rPr>
              <a:t>ECRS BCS Access Request Process: Step 5 - Access Level Section – Submission Confirmation</a:t>
            </a:r>
            <a:br>
              <a:rPr lang="en-US" altLang="en-US" dirty="0">
                <a:solidFill>
                  <a:srgbClr val="000000"/>
                </a:solidFill>
              </a:rPr>
            </a:br>
            <a:endParaRPr lang="en-US" dirty="0"/>
          </a:p>
        </p:txBody>
      </p:sp>
      <p:sp>
        <p:nvSpPr>
          <p:cNvPr id="6" name="Content Placeholder 5"/>
          <p:cNvSpPr>
            <a:spLocks noGrp="1"/>
          </p:cNvSpPr>
          <p:nvPr>
            <p:ph idx="4294967295"/>
          </p:nvPr>
        </p:nvSpPr>
        <p:spPr>
          <a:xfrm>
            <a:off x="212326" y="1383520"/>
            <a:ext cx="8229600" cy="4360862"/>
          </a:xfrm>
        </p:spPr>
        <p:txBody>
          <a:bodyPr/>
          <a:lstStyle/>
          <a:p>
            <a:r>
              <a:rPr lang="en-US" b="1" dirty="0">
                <a:solidFill>
                  <a:srgbClr val="000099"/>
                </a:solidFill>
              </a:rPr>
              <a:t>User views access request confirmation. Clicks OK to close their browser.</a:t>
            </a:r>
          </a:p>
          <a:p>
            <a:pPr marL="0" indent="0">
              <a:buNone/>
            </a:pP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7653" y="2403565"/>
            <a:ext cx="551894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0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833" y="294860"/>
            <a:ext cx="8229600" cy="965200"/>
          </a:xfrm>
        </p:spPr>
        <p:txBody>
          <a:bodyPr/>
          <a:lstStyle/>
          <a:p>
            <a:r>
              <a:rPr lang="en-US" sz="3200" dirty="0"/>
              <a:t>Overview</a:t>
            </a:r>
          </a:p>
        </p:txBody>
      </p:sp>
      <p:sp>
        <p:nvSpPr>
          <p:cNvPr id="3" name="Content Placeholder 2"/>
          <p:cNvSpPr>
            <a:spLocks noGrp="1"/>
          </p:cNvSpPr>
          <p:nvPr>
            <p:ph idx="4294967295"/>
          </p:nvPr>
        </p:nvSpPr>
        <p:spPr>
          <a:xfrm>
            <a:off x="254833" y="1411288"/>
            <a:ext cx="8229600" cy="4360862"/>
          </a:xfrm>
        </p:spPr>
        <p:txBody>
          <a:bodyPr/>
          <a:lstStyle/>
          <a:p>
            <a:pPr>
              <a:buFont typeface="Wingdings" panose="05000000000000000000" pitchFamily="2" charset="2"/>
              <a:buChar char="§"/>
            </a:pPr>
            <a:r>
              <a:rPr lang="en-US" altLang="en-US" sz="2200" b="1" dirty="0">
                <a:solidFill>
                  <a:srgbClr val="000099"/>
                </a:solidFill>
              </a:rPr>
              <a:t>The DOEHRS-IH Business Objects reporting system is hosted in Business Intelligence Common Services (BCS) </a:t>
            </a:r>
          </a:p>
          <a:p>
            <a:pPr>
              <a:buFont typeface="Wingdings" panose="05000000000000000000" pitchFamily="2" charset="2"/>
              <a:buChar char="§"/>
            </a:pPr>
            <a:endParaRPr lang="en-US" altLang="en-US" sz="2200" b="1" dirty="0">
              <a:solidFill>
                <a:srgbClr val="000099"/>
              </a:solidFill>
            </a:endParaRPr>
          </a:p>
          <a:p>
            <a:pPr>
              <a:buFont typeface="Wingdings" panose="05000000000000000000" pitchFamily="2" charset="2"/>
              <a:buChar char="§"/>
            </a:pPr>
            <a:r>
              <a:rPr lang="en-US" altLang="en-US" sz="2200" b="1" dirty="0">
                <a:solidFill>
                  <a:srgbClr val="000099"/>
                </a:solidFill>
              </a:rPr>
              <a:t>BCS is integrated with the </a:t>
            </a:r>
            <a:r>
              <a:rPr lang="en-US" altLang="en-US" sz="2200" b="1" dirty="0" err="1">
                <a:solidFill>
                  <a:srgbClr val="000099"/>
                </a:solidFill>
              </a:rPr>
              <a:t>iAS</a:t>
            </a:r>
            <a:r>
              <a:rPr lang="en-US" altLang="en-US" sz="2200" b="1" dirty="0">
                <a:solidFill>
                  <a:srgbClr val="000099"/>
                </a:solidFill>
              </a:rPr>
              <a:t> Enterprise CAC Registration Services (ECRS)</a:t>
            </a:r>
          </a:p>
          <a:p>
            <a:pPr marL="0" indent="0">
              <a:buNone/>
            </a:pPr>
            <a:endParaRPr lang="en-US" altLang="en-US" sz="2200" b="1" dirty="0">
              <a:solidFill>
                <a:srgbClr val="000099"/>
              </a:solidFill>
            </a:endParaRPr>
          </a:p>
          <a:p>
            <a:pPr>
              <a:buFont typeface="Wingdings" panose="05000000000000000000" pitchFamily="2" charset="2"/>
              <a:buChar char="§"/>
            </a:pPr>
            <a:r>
              <a:rPr lang="en-US" altLang="en-US" sz="2200" b="1" dirty="0">
                <a:solidFill>
                  <a:srgbClr val="000099"/>
                </a:solidFill>
              </a:rPr>
              <a:t>ECRS is available for the submission of BCS 4.2 new user requests and for change requests to update account permissions.</a:t>
            </a:r>
          </a:p>
          <a:p>
            <a:pPr>
              <a:buFont typeface="Wingdings" panose="05000000000000000000" pitchFamily="2" charset="2"/>
              <a:buChar char="§"/>
            </a:pPr>
            <a:endParaRPr lang="en-US" altLang="en-US" sz="2200" b="1" dirty="0">
              <a:solidFill>
                <a:srgbClr val="000099"/>
              </a:solidFill>
            </a:endParaRPr>
          </a:p>
          <a:p>
            <a:pPr>
              <a:buFont typeface="Wingdings" panose="05000000000000000000" pitchFamily="2" charset="2"/>
              <a:buChar char="§"/>
            </a:pPr>
            <a:r>
              <a:rPr lang="en-US" sz="2200" b="1" dirty="0">
                <a:solidFill>
                  <a:srgbClr val="000099"/>
                </a:solidFill>
              </a:rPr>
              <a:t>The ECRS Approval Workflow facilitates the review and validation of user requests prior to provisioning users for access to BCS.</a:t>
            </a:r>
          </a:p>
          <a:p>
            <a:endParaRPr lang="en-US" dirty="0"/>
          </a:p>
        </p:txBody>
      </p:sp>
    </p:spTree>
    <p:extLst>
      <p:ext uri="{BB962C8B-B14F-4D97-AF65-F5344CB8AC3E}">
        <p14:creationId xmlns:p14="http://schemas.microsoft.com/office/powerpoint/2010/main" val="167334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643" y="297543"/>
            <a:ext cx="8229600" cy="965200"/>
          </a:xfrm>
        </p:spPr>
        <p:txBody>
          <a:bodyPr/>
          <a:lstStyle/>
          <a:p>
            <a:r>
              <a:rPr lang="en-US" altLang="en-US" dirty="0">
                <a:solidFill>
                  <a:srgbClr val="000000"/>
                </a:solidFill>
              </a:rPr>
              <a:t>ECRS BCS Access Request Process: Step 6 - End-user Confirmation Email</a:t>
            </a:r>
            <a:br>
              <a:rPr lang="en-US" altLang="en-US" dirty="0">
                <a:solidFill>
                  <a:srgbClr val="000000"/>
                </a:solidFill>
              </a:rPr>
            </a:br>
            <a:endParaRPr lang="en-US" dirty="0"/>
          </a:p>
        </p:txBody>
      </p:sp>
      <p:sp>
        <p:nvSpPr>
          <p:cNvPr id="3" name="Content Placeholder 2"/>
          <p:cNvSpPr>
            <a:spLocks noGrp="1"/>
          </p:cNvSpPr>
          <p:nvPr>
            <p:ph idx="4294967295"/>
          </p:nvPr>
        </p:nvSpPr>
        <p:spPr>
          <a:xfrm>
            <a:off x="186643" y="1295741"/>
            <a:ext cx="8229600" cy="4360862"/>
          </a:xfrm>
        </p:spPr>
        <p:txBody>
          <a:bodyPr/>
          <a:lstStyle/>
          <a:p>
            <a:r>
              <a:rPr lang="en-US" b="1" dirty="0">
                <a:solidFill>
                  <a:srgbClr val="000099"/>
                </a:solidFill>
              </a:rPr>
              <a:t>After submitting an ECRS BSC access request, user will receive a confirmation email.</a:t>
            </a:r>
          </a:p>
          <a:p>
            <a:endParaRPr lang="en-US" dirty="0">
              <a:solidFill>
                <a:srgbClr val="000099"/>
              </a:solidFill>
            </a:endParaRPr>
          </a:p>
        </p:txBody>
      </p:sp>
      <p:grpSp>
        <p:nvGrpSpPr>
          <p:cNvPr id="5" name="Group 4"/>
          <p:cNvGrpSpPr/>
          <p:nvPr/>
        </p:nvGrpSpPr>
        <p:grpSpPr>
          <a:xfrm>
            <a:off x="186643" y="2264228"/>
            <a:ext cx="8729437" cy="2322286"/>
            <a:chOff x="186643" y="2264228"/>
            <a:chExt cx="8729437" cy="2322286"/>
          </a:xfrm>
        </p:grpSpPr>
        <p:pic>
          <p:nvPicPr>
            <p:cNvPr id="6" name="Picture 5"/>
            <p:cNvPicPr/>
            <p:nvPr/>
          </p:nvPicPr>
          <p:blipFill rotWithShape="1">
            <a:blip r:embed="rId2"/>
            <a:srcRect l="14081" t="56884" r="14600" b="8226"/>
            <a:stretch/>
          </p:blipFill>
          <p:spPr>
            <a:xfrm>
              <a:off x="186643" y="2264228"/>
              <a:ext cx="8729437" cy="2322286"/>
            </a:xfrm>
            <a:prstGeom prst="rect">
              <a:avLst/>
            </a:prstGeom>
          </p:spPr>
        </p:pic>
        <p:sp>
          <p:nvSpPr>
            <p:cNvPr id="7" name="Rectangle 6"/>
            <p:cNvSpPr/>
            <p:nvPr/>
          </p:nvSpPr>
          <p:spPr>
            <a:xfrm>
              <a:off x="1886857" y="3367315"/>
              <a:ext cx="1059543" cy="217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3407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978" y="279870"/>
            <a:ext cx="8229600" cy="965200"/>
          </a:xfrm>
        </p:spPr>
        <p:txBody>
          <a:bodyPr/>
          <a:lstStyle/>
          <a:p>
            <a:r>
              <a:rPr lang="en-US" sz="3200" dirty="0"/>
              <a:t>Access Change Requests</a:t>
            </a:r>
            <a:endParaRPr lang="en-US" dirty="0"/>
          </a:p>
        </p:txBody>
      </p:sp>
      <p:sp>
        <p:nvSpPr>
          <p:cNvPr id="3" name="Content Placeholder 2"/>
          <p:cNvSpPr>
            <a:spLocks noGrp="1"/>
          </p:cNvSpPr>
          <p:nvPr>
            <p:ph idx="4294967295"/>
          </p:nvPr>
        </p:nvSpPr>
        <p:spPr>
          <a:xfrm>
            <a:off x="269823" y="1411288"/>
            <a:ext cx="8229600" cy="4360862"/>
          </a:xfrm>
        </p:spPr>
        <p:txBody>
          <a:bodyPr/>
          <a:lstStyle/>
          <a:p>
            <a:pPr>
              <a:buFont typeface="Lucida Sans Unicode" panose="020B0602030504020204" pitchFamily="34" charset="0"/>
              <a:buChar char="∎"/>
            </a:pPr>
            <a:r>
              <a:rPr lang="en-US" altLang="en-US" sz="2000" b="1" dirty="0">
                <a:solidFill>
                  <a:srgbClr val="000099"/>
                </a:solidFill>
              </a:rPr>
              <a:t>Active BCS users may request changes to their account access, including:</a:t>
            </a:r>
          </a:p>
          <a:p>
            <a:pPr lvl="1" indent="-342900">
              <a:buFont typeface="Wingdings" panose="05000000000000000000" pitchFamily="2" charset="2"/>
              <a:buChar char="q"/>
            </a:pPr>
            <a:r>
              <a:rPr lang="en-US" altLang="en-US" sz="1800" b="1" dirty="0">
                <a:solidFill>
                  <a:srgbClr val="000099"/>
                </a:solidFill>
              </a:rPr>
              <a:t>Application</a:t>
            </a:r>
          </a:p>
          <a:p>
            <a:pPr lvl="1" indent="-342900">
              <a:buFont typeface="Wingdings" panose="05000000000000000000" pitchFamily="2" charset="2"/>
              <a:buChar char="q"/>
            </a:pPr>
            <a:r>
              <a:rPr lang="en-US" altLang="en-US" sz="1800" b="1" dirty="0">
                <a:solidFill>
                  <a:srgbClr val="000099"/>
                </a:solidFill>
              </a:rPr>
              <a:t>Role</a:t>
            </a:r>
          </a:p>
          <a:p>
            <a:pPr lvl="2">
              <a:lnSpc>
                <a:spcPct val="80000"/>
              </a:lnSpc>
              <a:buFont typeface="Wingdings" panose="05000000000000000000" pitchFamily="2" charset="2"/>
              <a:buChar char="§"/>
            </a:pPr>
            <a:r>
              <a:rPr lang="en-US" altLang="en-US" sz="1600" b="1" dirty="0">
                <a:solidFill>
                  <a:srgbClr val="000099"/>
                </a:solidFill>
              </a:rPr>
              <a:t>Viewer</a:t>
            </a:r>
          </a:p>
          <a:p>
            <a:pPr lvl="2">
              <a:lnSpc>
                <a:spcPct val="80000"/>
              </a:lnSpc>
              <a:buFont typeface="Wingdings" panose="05000000000000000000" pitchFamily="2" charset="2"/>
              <a:buChar char="§"/>
            </a:pPr>
            <a:r>
              <a:rPr lang="en-US" altLang="en-US" sz="1600" b="1" dirty="0">
                <a:solidFill>
                  <a:srgbClr val="000099"/>
                </a:solidFill>
              </a:rPr>
              <a:t>View On Demand (</a:t>
            </a:r>
            <a:r>
              <a:rPr lang="en-US" altLang="en-US" sz="1600" b="1" dirty="0">
                <a:solidFill>
                  <a:srgbClr val="FF0000"/>
                </a:solidFill>
              </a:rPr>
              <a:t>Choose this for IH Reports</a:t>
            </a:r>
            <a:r>
              <a:rPr lang="en-US" altLang="en-US" sz="1600" b="1" dirty="0">
                <a:solidFill>
                  <a:srgbClr val="000099"/>
                </a:solidFill>
              </a:rPr>
              <a:t>)</a:t>
            </a:r>
          </a:p>
          <a:p>
            <a:pPr lvl="2">
              <a:lnSpc>
                <a:spcPct val="80000"/>
              </a:lnSpc>
              <a:buFont typeface="Wingdings" panose="05000000000000000000" pitchFamily="2" charset="2"/>
              <a:buChar char="§"/>
            </a:pPr>
            <a:r>
              <a:rPr lang="en-US" altLang="en-US" sz="1600" b="1" dirty="0">
                <a:solidFill>
                  <a:srgbClr val="000099"/>
                </a:solidFill>
              </a:rPr>
              <a:t>Publisher  </a:t>
            </a:r>
            <a:r>
              <a:rPr lang="en-US" sz="1600" b="1" dirty="0">
                <a:solidFill>
                  <a:srgbClr val="000099"/>
                </a:solidFill>
                <a:latin typeface="Calibri" panose="020F0502020204030204" pitchFamily="34" charset="0"/>
                <a:cs typeface="Calibri" panose="020F0502020204030204" pitchFamily="34" charset="0"/>
              </a:rPr>
              <a:t>(</a:t>
            </a:r>
            <a:r>
              <a:rPr lang="en-US" sz="1600" b="1" dirty="0">
                <a:solidFill>
                  <a:srgbClr val="FF0000"/>
                </a:solidFill>
                <a:latin typeface="Calibri" panose="020F0502020204030204" pitchFamily="34" charset="0"/>
                <a:cs typeface="Calibri" panose="020F0502020204030204" pitchFamily="34" charset="0"/>
              </a:rPr>
              <a:t>Do not request</a:t>
            </a:r>
            <a:r>
              <a:rPr lang="en-US" sz="1600" b="1" dirty="0">
                <a:solidFill>
                  <a:srgbClr val="000099"/>
                </a:solidFill>
                <a:latin typeface="Calibri" panose="020F0502020204030204" pitchFamily="34" charset="0"/>
                <a:cs typeface="Calibri" panose="020F0502020204030204" pitchFamily="34" charset="0"/>
              </a:rPr>
              <a:t>)</a:t>
            </a:r>
          </a:p>
          <a:p>
            <a:pPr lvl="1" indent="-342900">
              <a:buFont typeface="Wingdings" panose="05000000000000000000" pitchFamily="2" charset="2"/>
              <a:buChar char="q"/>
            </a:pPr>
            <a:r>
              <a:rPr lang="en-US" altLang="en-US" sz="1800" b="1" dirty="0">
                <a:solidFill>
                  <a:srgbClr val="000099"/>
                </a:solidFill>
              </a:rPr>
              <a:t>Access Rights</a:t>
            </a:r>
          </a:p>
          <a:p>
            <a:pPr lvl="2">
              <a:lnSpc>
                <a:spcPct val="80000"/>
              </a:lnSpc>
              <a:buFont typeface="Wingdings" panose="05000000000000000000" pitchFamily="2" charset="2"/>
              <a:buChar char="§"/>
            </a:pPr>
            <a:r>
              <a:rPr lang="en-US" altLang="en-US" sz="1600" b="1" dirty="0">
                <a:solidFill>
                  <a:srgbClr val="000099"/>
                </a:solidFill>
              </a:rPr>
              <a:t>Personally Identifiable Information (PII)</a:t>
            </a:r>
          </a:p>
          <a:p>
            <a:pPr lvl="2">
              <a:lnSpc>
                <a:spcPct val="80000"/>
              </a:lnSpc>
              <a:buFont typeface="Wingdings" panose="05000000000000000000" pitchFamily="2" charset="2"/>
              <a:buChar char="§"/>
            </a:pPr>
            <a:r>
              <a:rPr lang="en-US" altLang="en-US" sz="1600" b="1" dirty="0">
                <a:solidFill>
                  <a:srgbClr val="000099"/>
                </a:solidFill>
              </a:rPr>
              <a:t>Unlimited Rows</a:t>
            </a:r>
          </a:p>
          <a:p>
            <a:pPr lvl="1" indent="-342900">
              <a:buFont typeface="Wingdings" panose="05000000000000000000" pitchFamily="2" charset="2"/>
              <a:buChar char="q"/>
            </a:pPr>
            <a:r>
              <a:rPr lang="en-US" altLang="en-US" sz="1800" b="1" dirty="0">
                <a:solidFill>
                  <a:srgbClr val="000099"/>
                </a:solidFill>
              </a:rPr>
              <a:t>BI Features</a:t>
            </a:r>
          </a:p>
          <a:p>
            <a:pPr lvl="2">
              <a:lnSpc>
                <a:spcPct val="80000"/>
              </a:lnSpc>
              <a:buFont typeface="Wingdings" panose="05000000000000000000" pitchFamily="2" charset="2"/>
              <a:buChar char="§"/>
            </a:pPr>
            <a:r>
              <a:rPr lang="en-US" altLang="en-US" sz="1600" b="1" dirty="0" err="1">
                <a:solidFill>
                  <a:srgbClr val="000099"/>
                </a:solidFill>
              </a:rPr>
              <a:t>WebI</a:t>
            </a:r>
            <a:r>
              <a:rPr lang="en-US" altLang="en-US" sz="1600" b="1" dirty="0">
                <a:solidFill>
                  <a:srgbClr val="000099"/>
                </a:solidFill>
              </a:rPr>
              <a:t> Rich Client (</a:t>
            </a:r>
            <a:r>
              <a:rPr lang="en-US" altLang="en-US" sz="1600" b="1" dirty="0" err="1">
                <a:solidFill>
                  <a:srgbClr val="000099"/>
                </a:solidFill>
              </a:rPr>
              <a:t>WebI</a:t>
            </a:r>
            <a:r>
              <a:rPr lang="en-US" altLang="en-US" sz="1600" b="1" dirty="0">
                <a:solidFill>
                  <a:srgbClr val="000099"/>
                </a:solidFill>
              </a:rPr>
              <a:t> RC)</a:t>
            </a:r>
          </a:p>
          <a:p>
            <a:pPr lvl="2">
              <a:lnSpc>
                <a:spcPct val="80000"/>
              </a:lnSpc>
              <a:buFont typeface="Wingdings" panose="05000000000000000000" pitchFamily="2" charset="2"/>
              <a:buChar char="§"/>
            </a:pPr>
            <a:r>
              <a:rPr lang="en-US" altLang="en-US" sz="1600" b="1" dirty="0">
                <a:solidFill>
                  <a:srgbClr val="000099"/>
                </a:solidFill>
              </a:rPr>
              <a:t>Save As / Export</a:t>
            </a:r>
          </a:p>
          <a:p>
            <a:pPr lvl="2">
              <a:lnSpc>
                <a:spcPct val="80000"/>
              </a:lnSpc>
              <a:buFont typeface="Wingdings" panose="05000000000000000000" pitchFamily="2" charset="2"/>
              <a:buChar char="§"/>
            </a:pPr>
            <a:r>
              <a:rPr lang="en-US" altLang="en-US" sz="1600" b="1" dirty="0">
                <a:solidFill>
                  <a:srgbClr val="000099"/>
                </a:solidFill>
              </a:rPr>
              <a:t>Inbox</a:t>
            </a:r>
          </a:p>
          <a:p>
            <a:pPr lvl="2">
              <a:lnSpc>
                <a:spcPct val="80000"/>
              </a:lnSpc>
              <a:buFont typeface="Wingdings" panose="05000000000000000000" pitchFamily="2" charset="2"/>
              <a:buChar char="§"/>
            </a:pPr>
            <a:r>
              <a:rPr lang="en-US" altLang="en-US" sz="1600" b="1" dirty="0">
                <a:solidFill>
                  <a:srgbClr val="000099"/>
                </a:solidFill>
              </a:rPr>
              <a:t>Send To</a:t>
            </a:r>
          </a:p>
        </p:txBody>
      </p:sp>
    </p:spTree>
    <p:extLst>
      <p:ext uri="{BB962C8B-B14F-4D97-AF65-F5344CB8AC3E}">
        <p14:creationId xmlns:p14="http://schemas.microsoft.com/office/powerpoint/2010/main" val="337501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2400" y="287756"/>
            <a:ext cx="8229600" cy="965200"/>
          </a:xfrm>
        </p:spPr>
        <p:txBody>
          <a:bodyPr/>
          <a:lstStyle/>
          <a:p>
            <a:r>
              <a:rPr lang="en-US" dirty="0"/>
              <a:t>Access Change Request: Active User</a:t>
            </a:r>
          </a:p>
        </p:txBody>
      </p:sp>
      <p:sp>
        <p:nvSpPr>
          <p:cNvPr id="7" name="Content Placeholder 6"/>
          <p:cNvSpPr>
            <a:spLocks noGrp="1"/>
          </p:cNvSpPr>
          <p:nvPr>
            <p:ph sz="half" idx="4294967295"/>
          </p:nvPr>
        </p:nvSpPr>
        <p:spPr>
          <a:xfrm>
            <a:off x="5105400" y="1131888"/>
            <a:ext cx="4038600" cy="4994275"/>
          </a:xfrm>
        </p:spPr>
        <p:txBody>
          <a:bodyPr/>
          <a:lstStyle/>
          <a:p>
            <a:pPr>
              <a:buFont typeface="Lucida Sans Unicode" panose="020B0602030504020204" pitchFamily="34" charset="0"/>
              <a:buChar char="∎"/>
            </a:pPr>
            <a:r>
              <a:rPr lang="en-US" altLang="en-US" b="1" dirty="0">
                <a:solidFill>
                  <a:srgbClr val="000099"/>
                </a:solidFill>
              </a:rPr>
              <a:t>Application Access Type:  Select Change</a:t>
            </a:r>
          </a:p>
          <a:p>
            <a:pPr>
              <a:buFont typeface="Lucida Sans Unicode" panose="020B0602030504020204" pitchFamily="34" charset="0"/>
              <a:buChar char="∎"/>
            </a:pPr>
            <a:r>
              <a:rPr lang="en-US" altLang="en-US" b="1" dirty="0">
                <a:solidFill>
                  <a:srgbClr val="000099"/>
                </a:solidFill>
              </a:rPr>
              <a:t>Select BCS</a:t>
            </a:r>
          </a:p>
          <a:p>
            <a:pPr marL="0" indent="0">
              <a:buNone/>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Choose BCS Application, if not already pre-selected.</a:t>
            </a:r>
          </a:p>
          <a:p>
            <a:pPr>
              <a:buFont typeface="Lucida Sans Unicode" panose="020B0602030504020204" pitchFamily="34" charset="0"/>
              <a:buChar char="∎"/>
            </a:pPr>
            <a:r>
              <a:rPr lang="en-US" altLang="en-US" b="1" dirty="0">
                <a:solidFill>
                  <a:srgbClr val="000099"/>
                </a:solidFill>
              </a:rPr>
              <a:t>Choose DOEHRS-IH TR for IH Survey reports</a:t>
            </a:r>
          </a:p>
        </p:txBody>
      </p:sp>
      <p:pic>
        <p:nvPicPr>
          <p:cNvPr id="8" name="Content Placeholder 3"/>
          <p:cNvPicPr>
            <a:picLocks noGrp="1" noChangeAspect="1"/>
          </p:cNvPicPr>
          <p:nvPr>
            <p:ph sz="half" idx="4294967295"/>
          </p:nvPr>
        </p:nvPicPr>
        <p:blipFill rotWithShape="1">
          <a:blip r:embed="rId2"/>
          <a:srcRect l="27626" t="14378" r="26905" b="5777"/>
          <a:stretch/>
        </p:blipFill>
        <p:spPr bwMode="auto">
          <a:xfrm>
            <a:off x="304800" y="1066800"/>
            <a:ext cx="4038600" cy="4724400"/>
          </a:xfrm>
          <a:prstGeom prst="rect">
            <a:avLst/>
          </a:prstGeom>
          <a:noFill/>
          <a:ln w="9525">
            <a:noFill/>
            <a:miter lim="800000"/>
            <a:headEnd/>
            <a:tailEnd/>
          </a:ln>
        </p:spPr>
      </p:pic>
      <p:cxnSp>
        <p:nvCxnSpPr>
          <p:cNvPr id="9" name="Straight Arrow Connector 8">
            <a:extLst>
              <a:ext uri="{FF2B5EF4-FFF2-40B4-BE49-F238E27FC236}">
                <a16:creationId xmlns:a16="http://schemas.microsoft.com/office/drawing/2014/main" id="{3F9979D9-82ED-461A-B070-04DEC677849B}"/>
              </a:ext>
            </a:extLst>
          </p:cNvPr>
          <p:cNvCxnSpPr>
            <a:cxnSpLocks/>
          </p:cNvCxnSpPr>
          <p:nvPr/>
        </p:nvCxnSpPr>
        <p:spPr>
          <a:xfrm flipH="1">
            <a:off x="1445623" y="1410789"/>
            <a:ext cx="3050177" cy="134982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F9979D9-82ED-461A-B070-04DEC677849B}"/>
              </a:ext>
            </a:extLst>
          </p:cNvPr>
          <p:cNvCxnSpPr>
            <a:cxnSpLocks/>
          </p:cNvCxnSpPr>
          <p:nvPr/>
        </p:nvCxnSpPr>
        <p:spPr>
          <a:xfrm flipH="1">
            <a:off x="2194560" y="3069454"/>
            <a:ext cx="2368732" cy="115420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F9979D9-82ED-461A-B070-04DEC677849B}"/>
              </a:ext>
            </a:extLst>
          </p:cNvPr>
          <p:cNvCxnSpPr>
            <a:cxnSpLocks/>
          </p:cNvCxnSpPr>
          <p:nvPr/>
        </p:nvCxnSpPr>
        <p:spPr>
          <a:xfrm flipH="1">
            <a:off x="1737360" y="2259106"/>
            <a:ext cx="2758440" cy="810348"/>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46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274638"/>
            <a:ext cx="8229600" cy="965200"/>
          </a:xfrm>
        </p:spPr>
        <p:txBody>
          <a:bodyPr/>
          <a:lstStyle/>
          <a:p>
            <a:r>
              <a:rPr lang="en-US" dirty="0"/>
              <a:t>Access Change Request: Active User (cont.)</a:t>
            </a:r>
          </a:p>
        </p:txBody>
      </p:sp>
      <p:sp>
        <p:nvSpPr>
          <p:cNvPr id="4" name="Content Placeholder 3"/>
          <p:cNvSpPr>
            <a:spLocks noGrp="1"/>
          </p:cNvSpPr>
          <p:nvPr>
            <p:ph sz="half" idx="4294967295"/>
          </p:nvPr>
        </p:nvSpPr>
        <p:spPr>
          <a:xfrm>
            <a:off x="5105400" y="1933575"/>
            <a:ext cx="4038600" cy="3892550"/>
          </a:xfrm>
        </p:spPr>
        <p:txBody>
          <a:bodyPr/>
          <a:lstStyle/>
          <a:p>
            <a:pPr>
              <a:buFont typeface="Lucida Sans Unicode" panose="020B0602030504020204" pitchFamily="34" charset="0"/>
              <a:buChar char="∎"/>
            </a:pPr>
            <a:r>
              <a:rPr lang="en-US" altLang="en-US" b="1" dirty="0">
                <a:solidFill>
                  <a:srgbClr val="000099"/>
                </a:solidFill>
              </a:rPr>
              <a:t>ECRS BCS Change request</a:t>
            </a: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BCS Application</a:t>
            </a: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Select Functional role(s)</a:t>
            </a:r>
          </a:p>
          <a:p>
            <a:pPr>
              <a:buFont typeface="Lucida Sans Unicode" panose="020B0602030504020204" pitchFamily="34" charset="0"/>
              <a:buChar char="∎"/>
            </a:pPr>
            <a:r>
              <a:rPr lang="en-US" altLang="en-US" b="1" dirty="0">
                <a:solidFill>
                  <a:srgbClr val="000099"/>
                </a:solidFill>
              </a:rPr>
              <a:t>Select Content role(s)</a:t>
            </a:r>
          </a:p>
        </p:txBody>
      </p:sp>
      <p:pic>
        <p:nvPicPr>
          <p:cNvPr id="6" name="Content Placeholder 8"/>
          <p:cNvPicPr>
            <a:picLocks noGrp="1"/>
          </p:cNvPicPr>
          <p:nvPr>
            <p:ph sz="half" idx="4294967295"/>
          </p:nvPr>
        </p:nvPicPr>
        <p:blipFill rotWithShape="1">
          <a:blip r:embed="rId2"/>
          <a:srcRect l="24021" t="6897" r="27068"/>
          <a:stretch/>
        </p:blipFill>
        <p:spPr>
          <a:xfrm>
            <a:off x="266700" y="941596"/>
            <a:ext cx="4038600" cy="4824412"/>
          </a:xfrm>
          <a:prstGeom prst="rect">
            <a:avLst/>
          </a:prstGeom>
        </p:spPr>
      </p:pic>
      <p:cxnSp>
        <p:nvCxnSpPr>
          <p:cNvPr id="7" name="Straight Arrow Connector 6">
            <a:extLst>
              <a:ext uri="{FF2B5EF4-FFF2-40B4-BE49-F238E27FC236}">
                <a16:creationId xmlns:a16="http://schemas.microsoft.com/office/drawing/2014/main" id="{2D578CDF-98D5-4238-B983-F098C6A034F5}"/>
              </a:ext>
            </a:extLst>
          </p:cNvPr>
          <p:cNvCxnSpPr>
            <a:cxnSpLocks/>
          </p:cNvCxnSpPr>
          <p:nvPr/>
        </p:nvCxnSpPr>
        <p:spPr>
          <a:xfrm flipH="1">
            <a:off x="1455421" y="2159726"/>
            <a:ext cx="3040380" cy="52251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D578CDF-98D5-4238-B983-F098C6A034F5}"/>
              </a:ext>
            </a:extLst>
          </p:cNvPr>
          <p:cNvCxnSpPr>
            <a:cxnSpLocks/>
          </p:cNvCxnSpPr>
          <p:nvPr/>
        </p:nvCxnSpPr>
        <p:spPr>
          <a:xfrm flipH="1">
            <a:off x="2072640" y="2220686"/>
            <a:ext cx="2499361" cy="931817"/>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D578CDF-98D5-4238-B983-F098C6A034F5}"/>
              </a:ext>
            </a:extLst>
          </p:cNvPr>
          <p:cNvCxnSpPr>
            <a:cxnSpLocks/>
          </p:cNvCxnSpPr>
          <p:nvPr/>
        </p:nvCxnSpPr>
        <p:spPr>
          <a:xfrm flipH="1">
            <a:off x="2246811" y="3474720"/>
            <a:ext cx="2248989" cy="30480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2D578CDF-98D5-4238-B983-F098C6A034F5}"/>
              </a:ext>
            </a:extLst>
          </p:cNvPr>
          <p:cNvCxnSpPr>
            <a:cxnSpLocks/>
          </p:cNvCxnSpPr>
          <p:nvPr/>
        </p:nvCxnSpPr>
        <p:spPr>
          <a:xfrm flipH="1">
            <a:off x="1323704" y="4293326"/>
            <a:ext cx="3248296" cy="113211"/>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D578CDF-98D5-4238-B983-F098C6A034F5}"/>
              </a:ext>
            </a:extLst>
          </p:cNvPr>
          <p:cNvCxnSpPr>
            <a:cxnSpLocks/>
          </p:cNvCxnSpPr>
          <p:nvPr/>
        </p:nvCxnSpPr>
        <p:spPr>
          <a:xfrm flipH="1">
            <a:off x="1226820" y="4746171"/>
            <a:ext cx="3268981" cy="22806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81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793" y="191069"/>
            <a:ext cx="8229600" cy="965200"/>
          </a:xfrm>
        </p:spPr>
        <p:txBody>
          <a:bodyPr/>
          <a:lstStyle/>
          <a:p>
            <a:r>
              <a:rPr lang="en-US" dirty="0"/>
              <a:t>Access Change Request: Active User (cont.)</a:t>
            </a:r>
          </a:p>
        </p:txBody>
      </p:sp>
      <p:sp>
        <p:nvSpPr>
          <p:cNvPr id="4" name="Content Placeholder 3"/>
          <p:cNvSpPr>
            <a:spLocks noGrp="1"/>
          </p:cNvSpPr>
          <p:nvPr>
            <p:ph sz="half" idx="4294967295"/>
          </p:nvPr>
        </p:nvSpPr>
        <p:spPr>
          <a:xfrm>
            <a:off x="5105400" y="1239838"/>
            <a:ext cx="4038600" cy="4186237"/>
          </a:xfrm>
        </p:spPr>
        <p:txBody>
          <a:bodyPr/>
          <a:lstStyle/>
          <a:p>
            <a:pPr>
              <a:buFont typeface="Lucida Sans Unicode" panose="020B0602030504020204" pitchFamily="34" charset="0"/>
              <a:buChar char="∎"/>
            </a:pPr>
            <a:r>
              <a:rPr lang="en-US" altLang="en-US" b="1" dirty="0">
                <a:solidFill>
                  <a:srgbClr val="000099"/>
                </a:solidFill>
              </a:rPr>
              <a:t>Access Rights</a:t>
            </a:r>
          </a:p>
          <a:p>
            <a:pPr marL="0" indent="0">
              <a:buNone/>
            </a:pPr>
            <a:endParaRPr lang="en-US" altLang="en-US" b="1" dirty="0">
              <a:solidFill>
                <a:srgbClr val="000099"/>
              </a:solidFill>
            </a:endParaRPr>
          </a:p>
          <a:p>
            <a:pPr marL="0" indent="0">
              <a:buNone/>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DOD IA Awareness Training</a:t>
            </a: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endParaRPr lang="en-US" altLang="en-US" b="1" dirty="0">
              <a:solidFill>
                <a:srgbClr val="000099"/>
              </a:solidFill>
            </a:endParaRPr>
          </a:p>
          <a:p>
            <a:pPr>
              <a:buFont typeface="Lucida Sans Unicode" panose="020B0602030504020204" pitchFamily="34" charset="0"/>
              <a:buChar char="∎"/>
            </a:pPr>
            <a:r>
              <a:rPr lang="en-US" altLang="en-US" b="1" dirty="0">
                <a:solidFill>
                  <a:srgbClr val="000099"/>
                </a:solidFill>
              </a:rPr>
              <a:t>Available actions</a:t>
            </a:r>
          </a:p>
        </p:txBody>
      </p:sp>
      <p:pic>
        <p:nvPicPr>
          <p:cNvPr id="6" name="Content Placeholder 25"/>
          <p:cNvPicPr>
            <a:picLocks noGrp="1"/>
          </p:cNvPicPr>
          <p:nvPr>
            <p:ph sz="half" idx="4294967295"/>
          </p:nvPr>
        </p:nvPicPr>
        <p:blipFill rotWithShape="1">
          <a:blip r:embed="rId2"/>
          <a:srcRect l="25051" t="6737" r="27272"/>
          <a:stretch/>
        </p:blipFill>
        <p:spPr>
          <a:xfrm>
            <a:off x="394607" y="1036638"/>
            <a:ext cx="4038600" cy="4973637"/>
          </a:xfrm>
          <a:prstGeom prst="rect">
            <a:avLst/>
          </a:prstGeom>
        </p:spPr>
      </p:pic>
      <p:cxnSp>
        <p:nvCxnSpPr>
          <p:cNvPr id="7" name="Straight Arrow Connector 6"/>
          <p:cNvCxnSpPr/>
          <p:nvPr/>
        </p:nvCxnSpPr>
        <p:spPr>
          <a:xfrm flipH="1" flipV="1">
            <a:off x="1863634" y="1349829"/>
            <a:ext cx="2699658" cy="16546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177143" y="2734491"/>
            <a:ext cx="2386149" cy="40930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26080" y="4445643"/>
            <a:ext cx="1708513" cy="111913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8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41436"/>
            <a:ext cx="8229600" cy="965200"/>
          </a:xfrm>
        </p:spPr>
        <p:txBody>
          <a:bodyPr/>
          <a:lstStyle/>
          <a:p>
            <a:r>
              <a:rPr lang="en-US" dirty="0"/>
              <a:t>Access Reactivation Request for ECRS Inactive User</a:t>
            </a:r>
          </a:p>
        </p:txBody>
      </p:sp>
      <p:sp>
        <p:nvSpPr>
          <p:cNvPr id="4" name="Content Placeholder 3"/>
          <p:cNvSpPr>
            <a:spLocks noGrp="1"/>
          </p:cNvSpPr>
          <p:nvPr>
            <p:ph sz="half" idx="4294967295"/>
          </p:nvPr>
        </p:nvSpPr>
        <p:spPr>
          <a:xfrm>
            <a:off x="5105400" y="1044575"/>
            <a:ext cx="4038600" cy="5081588"/>
          </a:xfrm>
        </p:spPr>
        <p:txBody>
          <a:bodyPr/>
          <a:lstStyle/>
          <a:p>
            <a:pPr>
              <a:buFont typeface="Lucida Sans Unicode" panose="020B0602030504020204" pitchFamily="34" charset="0"/>
              <a:buChar char="∎"/>
            </a:pPr>
            <a:r>
              <a:rPr lang="en-US" altLang="en-US" sz="1800" b="1" dirty="0">
                <a:solidFill>
                  <a:srgbClr val="000099"/>
                </a:solidFill>
              </a:rPr>
              <a:t>If a BCS user is inactive, they will need to “Reactivate” their account through ECRS.</a:t>
            </a:r>
          </a:p>
          <a:p>
            <a:pPr lvl="1">
              <a:buFont typeface="Lucida Sans Unicode" panose="020B0602030504020204" pitchFamily="34" charset="0"/>
              <a:buChar char="∎"/>
            </a:pPr>
            <a:r>
              <a:rPr lang="en-US" altLang="en-US" sz="1600" b="1" dirty="0">
                <a:solidFill>
                  <a:srgbClr val="000099"/>
                </a:solidFill>
              </a:rPr>
              <a:t>The request ONLY requires SDD Access Office approval for reactivation.  </a:t>
            </a:r>
          </a:p>
          <a:p>
            <a:pPr>
              <a:buFont typeface="Lucida Sans Unicode" panose="020B0602030504020204" pitchFamily="34" charset="0"/>
              <a:buChar char="∎"/>
            </a:pPr>
            <a:r>
              <a:rPr lang="en-US" altLang="en-US" sz="1800" b="1" dirty="0">
                <a:solidFill>
                  <a:srgbClr val="000099"/>
                </a:solidFill>
              </a:rPr>
              <a:t>Select Reactivate Application Access Type</a:t>
            </a:r>
          </a:p>
          <a:p>
            <a:pPr>
              <a:buFont typeface="Lucida Sans Unicode" panose="020B0602030504020204" pitchFamily="34" charset="0"/>
              <a:buChar char="∎"/>
            </a:pPr>
            <a:r>
              <a:rPr lang="en-US" altLang="en-US" sz="1800" b="1" dirty="0">
                <a:solidFill>
                  <a:srgbClr val="000099"/>
                </a:solidFill>
              </a:rPr>
              <a:t>Select BCS</a:t>
            </a:r>
          </a:p>
          <a:p>
            <a:pPr>
              <a:buFont typeface="Lucida Sans Unicode" panose="020B0602030504020204" pitchFamily="34" charset="0"/>
              <a:buChar char="∎"/>
            </a:pPr>
            <a:r>
              <a:rPr lang="en-US" altLang="en-US" sz="1800" b="1" dirty="0">
                <a:solidFill>
                  <a:srgbClr val="000099"/>
                </a:solidFill>
              </a:rPr>
              <a:t>The user must enter:</a:t>
            </a:r>
          </a:p>
          <a:p>
            <a:pPr lvl="1">
              <a:buFont typeface="Wingdings" panose="05000000000000000000" pitchFamily="2" charset="2"/>
              <a:buChar char="§"/>
            </a:pPr>
            <a:r>
              <a:rPr lang="en-US" altLang="en-US" sz="1600" b="1" dirty="0">
                <a:solidFill>
                  <a:srgbClr val="000099"/>
                </a:solidFill>
              </a:rPr>
              <a:t>Reason for inactivity</a:t>
            </a:r>
          </a:p>
          <a:p>
            <a:pPr lvl="1">
              <a:buFont typeface="Wingdings" panose="05000000000000000000" pitchFamily="2" charset="2"/>
              <a:buChar char="§"/>
            </a:pPr>
            <a:r>
              <a:rPr lang="en-US" altLang="en-US" sz="1600" b="1" dirty="0">
                <a:solidFill>
                  <a:srgbClr val="000099"/>
                </a:solidFill>
              </a:rPr>
              <a:t>Date of DOD Information Assurance Awareness Training</a:t>
            </a:r>
          </a:p>
          <a:p>
            <a:pPr lvl="1">
              <a:buFont typeface="Wingdings" panose="05000000000000000000" pitchFamily="2" charset="2"/>
              <a:buChar char="§"/>
            </a:pPr>
            <a:r>
              <a:rPr lang="en-US" altLang="en-US" sz="1600" b="1" dirty="0">
                <a:solidFill>
                  <a:srgbClr val="000099"/>
                </a:solidFill>
              </a:rPr>
              <a:t>Upload current DOD IA Awareness Training certificate (PDF only)</a:t>
            </a:r>
          </a:p>
          <a:p>
            <a:endParaRPr lang="en-US" dirty="0"/>
          </a:p>
        </p:txBody>
      </p:sp>
      <p:pic>
        <p:nvPicPr>
          <p:cNvPr id="6" name="Content Placeholder 10"/>
          <p:cNvPicPr>
            <a:picLocks noGrp="1" noChangeAspect="1"/>
          </p:cNvPicPr>
          <p:nvPr>
            <p:ph sz="half" idx="4294967295"/>
          </p:nvPr>
        </p:nvPicPr>
        <p:blipFill rotWithShape="1">
          <a:blip r:embed="rId2"/>
          <a:srcRect l="27639" t="14034" r="30450" b="8011"/>
          <a:stretch/>
        </p:blipFill>
        <p:spPr>
          <a:xfrm>
            <a:off x="304800" y="1031104"/>
            <a:ext cx="4038600" cy="4930775"/>
          </a:xfrm>
          <a:prstGeom prst="rect">
            <a:avLst/>
          </a:prstGeom>
        </p:spPr>
      </p:pic>
      <p:cxnSp>
        <p:nvCxnSpPr>
          <p:cNvPr id="7" name="Straight Arrow Connector 6">
            <a:extLst>
              <a:ext uri="{FF2B5EF4-FFF2-40B4-BE49-F238E27FC236}">
                <a16:creationId xmlns:a16="http://schemas.microsoft.com/office/drawing/2014/main" id="{845C2169-7149-4D10-A469-9CB321543BB8}"/>
              </a:ext>
            </a:extLst>
          </p:cNvPr>
          <p:cNvCxnSpPr>
            <a:cxnSpLocks/>
          </p:cNvCxnSpPr>
          <p:nvPr/>
        </p:nvCxnSpPr>
        <p:spPr>
          <a:xfrm flipH="1">
            <a:off x="1968137" y="2333897"/>
            <a:ext cx="2612573" cy="49638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45C2169-7149-4D10-A469-9CB321543BB8}"/>
              </a:ext>
            </a:extLst>
          </p:cNvPr>
          <p:cNvCxnSpPr>
            <a:cxnSpLocks/>
          </p:cNvCxnSpPr>
          <p:nvPr/>
        </p:nvCxnSpPr>
        <p:spPr>
          <a:xfrm flipH="1">
            <a:off x="2194560" y="2830286"/>
            <a:ext cx="2453640" cy="531223"/>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45C2169-7149-4D10-A469-9CB321543BB8}"/>
              </a:ext>
            </a:extLst>
          </p:cNvPr>
          <p:cNvCxnSpPr>
            <a:cxnSpLocks/>
          </p:cNvCxnSpPr>
          <p:nvPr/>
        </p:nvCxnSpPr>
        <p:spPr>
          <a:xfrm flipH="1">
            <a:off x="3433131" y="3453165"/>
            <a:ext cx="1367469" cy="470900"/>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45C2169-7149-4D10-A469-9CB321543BB8}"/>
              </a:ext>
            </a:extLst>
          </p:cNvPr>
          <p:cNvCxnSpPr>
            <a:cxnSpLocks/>
          </p:cNvCxnSpPr>
          <p:nvPr/>
        </p:nvCxnSpPr>
        <p:spPr>
          <a:xfrm flipH="1">
            <a:off x="2795451" y="3771200"/>
            <a:ext cx="2111872" cy="64925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45C2169-7149-4D10-A469-9CB321543BB8}"/>
              </a:ext>
            </a:extLst>
          </p:cNvPr>
          <p:cNvCxnSpPr>
            <a:cxnSpLocks/>
          </p:cNvCxnSpPr>
          <p:nvPr/>
        </p:nvCxnSpPr>
        <p:spPr>
          <a:xfrm flipH="1">
            <a:off x="3274423" y="4324990"/>
            <a:ext cx="1656736" cy="413499"/>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26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823" y="126377"/>
            <a:ext cx="8229600" cy="965200"/>
          </a:xfrm>
        </p:spPr>
        <p:txBody>
          <a:bodyPr/>
          <a:lstStyle/>
          <a:p>
            <a:r>
              <a:rPr lang="en-US" altLang="en-US" dirty="0">
                <a:solidFill>
                  <a:srgbClr val="000000"/>
                </a:solidFill>
              </a:rPr>
              <a:t>ECRS BCS Access Request:</a:t>
            </a:r>
            <a:br>
              <a:rPr lang="en-US" altLang="en-US" dirty="0">
                <a:solidFill>
                  <a:srgbClr val="000000"/>
                </a:solidFill>
              </a:rPr>
            </a:br>
            <a:r>
              <a:rPr lang="en-US" altLang="en-US" dirty="0">
                <a:solidFill>
                  <a:srgbClr val="000000"/>
                </a:solidFill>
              </a:rPr>
              <a:t>Help Text for users with Details of Access Roles</a:t>
            </a:r>
            <a:br>
              <a:rPr lang="en-US" altLang="en-US" dirty="0">
                <a:solidFill>
                  <a:srgbClr val="000000"/>
                </a:solidFill>
              </a:rPr>
            </a:br>
            <a:endParaRPr lang="en-US" dirty="0"/>
          </a:p>
        </p:txBody>
      </p:sp>
      <p:sp>
        <p:nvSpPr>
          <p:cNvPr id="4" name="Content Placeholder 3"/>
          <p:cNvSpPr>
            <a:spLocks noGrp="1"/>
          </p:cNvSpPr>
          <p:nvPr>
            <p:ph sz="half" idx="4294967295"/>
          </p:nvPr>
        </p:nvSpPr>
        <p:spPr>
          <a:xfrm>
            <a:off x="5105400" y="1600200"/>
            <a:ext cx="4038600" cy="4525963"/>
          </a:xfrm>
        </p:spPr>
        <p:txBody>
          <a:bodyPr/>
          <a:lstStyle/>
          <a:p>
            <a:r>
              <a:rPr lang="en-US" b="1" dirty="0">
                <a:solidFill>
                  <a:srgbClr val="000099"/>
                </a:solidFill>
              </a:rPr>
              <a:t>Help text is accessed by mouse over of the information icon</a:t>
            </a:r>
          </a:p>
        </p:txBody>
      </p:sp>
      <p:pic>
        <p:nvPicPr>
          <p:cNvPr id="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269823" y="1432403"/>
            <a:ext cx="40386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990600" y="1820091"/>
            <a:ext cx="3581400" cy="1001486"/>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7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A8CD460-0E12-42BC-BF81-6E5BD61D554C}"/>
              </a:ext>
            </a:extLst>
          </p:cNvPr>
          <p:cNvSpPr>
            <a:spLocks noGrp="1" noChangeArrowheads="1"/>
          </p:cNvSpPr>
          <p:nvPr>
            <p:ph type="title" idx="4294967295"/>
          </p:nvPr>
        </p:nvSpPr>
        <p:spPr>
          <a:xfrm>
            <a:off x="152400" y="136525"/>
            <a:ext cx="8839200" cy="914400"/>
          </a:xfrm>
        </p:spPr>
        <p:txBody>
          <a:bodyPr/>
          <a:lstStyle/>
          <a:p>
            <a:r>
              <a:rPr lang="en-US" altLang="en-US" sz="3200" dirty="0"/>
              <a:t>BCS 4.2 Access Request Approval Process</a:t>
            </a:r>
          </a:p>
        </p:txBody>
      </p:sp>
      <p:sp>
        <p:nvSpPr>
          <p:cNvPr id="24579" name="Rectangle 5">
            <a:extLst>
              <a:ext uri="{FF2B5EF4-FFF2-40B4-BE49-F238E27FC236}">
                <a16:creationId xmlns:a16="http://schemas.microsoft.com/office/drawing/2014/main" id="{ADC8D909-98BF-436E-9958-6F891ED6B4D5}"/>
              </a:ext>
            </a:extLst>
          </p:cNvPr>
          <p:cNvSpPr>
            <a:spLocks noGrp="1" noChangeArrowheads="1"/>
          </p:cNvSpPr>
          <p:nvPr>
            <p:ph type="body" idx="4294967295"/>
          </p:nvPr>
        </p:nvSpPr>
        <p:spPr>
          <a:xfrm>
            <a:off x="776288" y="838200"/>
            <a:ext cx="8367712" cy="5016500"/>
          </a:xfrm>
        </p:spPr>
        <p:txBody>
          <a:bodyPr>
            <a:normAutofit fontScale="92500" lnSpcReduction="10000"/>
          </a:bodyPr>
          <a:lstStyle/>
          <a:p>
            <a:r>
              <a:rPr lang="en-US" b="1" dirty="0">
                <a:solidFill>
                  <a:srgbClr val="000099"/>
                </a:solidFill>
              </a:rPr>
              <a:t>BCS Access Request Approval Process</a:t>
            </a:r>
          </a:p>
          <a:p>
            <a:pPr lvl="1"/>
            <a:r>
              <a:rPr lang="en-US" b="1" dirty="0">
                <a:solidFill>
                  <a:srgbClr val="000099"/>
                </a:solidFill>
              </a:rPr>
              <a:t>New/Change requests require four levels of approval:</a:t>
            </a:r>
          </a:p>
          <a:p>
            <a:pPr marL="1257300" lvl="2" indent="-342900">
              <a:buFont typeface="Calibri" pitchFamily="34" charset="0"/>
              <a:buAutoNum type="arabicParenR"/>
            </a:pPr>
            <a:r>
              <a:rPr lang="en-US" b="1" dirty="0">
                <a:solidFill>
                  <a:srgbClr val="000099"/>
                </a:solidFill>
              </a:rPr>
              <a:t>Commander/Supervisor (based on email provided in access request) </a:t>
            </a:r>
          </a:p>
          <a:p>
            <a:pPr marL="1257300" lvl="2" indent="-342900">
              <a:buFont typeface="Calibri" pitchFamily="34" charset="0"/>
              <a:buAutoNum type="arabicParenR"/>
            </a:pPr>
            <a:r>
              <a:rPr lang="en-US" b="1" dirty="0">
                <a:solidFill>
                  <a:srgbClr val="000099"/>
                </a:solidFill>
              </a:rPr>
              <a:t>BCS Role Validator</a:t>
            </a:r>
          </a:p>
          <a:p>
            <a:pPr lvl="3">
              <a:buFont typeface="Arial" panose="020B0604020202020204" pitchFamily="34" charset="0"/>
              <a:buChar char="•"/>
            </a:pPr>
            <a:r>
              <a:rPr lang="en-US" sz="1800" b="1" dirty="0">
                <a:solidFill>
                  <a:srgbClr val="000099"/>
                </a:solidFill>
              </a:rPr>
              <a:t>BCS Role Validator approval step for each ECRS BCS access request</a:t>
            </a:r>
          </a:p>
          <a:p>
            <a:pPr lvl="3">
              <a:buFont typeface="Arial" panose="020B0604020202020204" pitchFamily="34" charset="0"/>
              <a:buChar char="•"/>
            </a:pPr>
            <a:r>
              <a:rPr lang="en-US" sz="1800" b="1" dirty="0">
                <a:solidFill>
                  <a:srgbClr val="000099"/>
                </a:solidFill>
              </a:rPr>
              <a:t>BCS Role Validator may change roles user has requested </a:t>
            </a:r>
          </a:p>
          <a:p>
            <a:pPr marL="1257300" lvl="2" indent="-342900">
              <a:buFont typeface="Calibri" pitchFamily="34" charset="0"/>
              <a:buAutoNum type="arabicParenR"/>
            </a:pPr>
            <a:r>
              <a:rPr lang="en-US" b="1" dirty="0">
                <a:solidFill>
                  <a:srgbClr val="000099"/>
                </a:solidFill>
              </a:rPr>
              <a:t>SDD Access Office Approval </a:t>
            </a:r>
          </a:p>
          <a:p>
            <a:pPr marL="1257300" lvl="2" indent="-342900">
              <a:buFont typeface="Calibri" pitchFamily="34" charset="0"/>
              <a:buAutoNum type="arabicParenR"/>
            </a:pPr>
            <a:r>
              <a:rPr lang="en-US" b="1" dirty="0">
                <a:solidFill>
                  <a:srgbClr val="000099"/>
                </a:solidFill>
              </a:rPr>
              <a:t>BCS Application Owner Approval</a:t>
            </a:r>
          </a:p>
          <a:p>
            <a:pPr lvl="3">
              <a:buFont typeface="Arial" panose="020B0604020202020204" pitchFamily="34" charset="0"/>
              <a:buChar char="•"/>
            </a:pPr>
            <a:r>
              <a:rPr lang="en-US" sz="1800" b="1" dirty="0">
                <a:solidFill>
                  <a:srgbClr val="000099"/>
                </a:solidFill>
              </a:rPr>
              <a:t>If user requests access to multiple BCS applications, request must be approved by each respective BCS Application Owner</a:t>
            </a:r>
          </a:p>
          <a:p>
            <a:pPr lvl="3">
              <a:buFont typeface="Arial" panose="020B0604020202020204" pitchFamily="34" charset="0"/>
              <a:buChar char="•"/>
            </a:pPr>
            <a:r>
              <a:rPr lang="en-US" sz="1800" b="1" dirty="0">
                <a:solidFill>
                  <a:srgbClr val="000099"/>
                </a:solidFill>
              </a:rPr>
              <a:t>At least one BCS Application Owner must approve request for user to receive access to BCS</a:t>
            </a:r>
            <a:endParaRPr lang="en-US" b="1" dirty="0">
              <a:solidFill>
                <a:srgbClr val="000099"/>
              </a:solidFill>
            </a:endParaRPr>
          </a:p>
          <a:p>
            <a:pPr lvl="1"/>
            <a:r>
              <a:rPr lang="en-US" b="1" dirty="0">
                <a:solidFill>
                  <a:srgbClr val="000099"/>
                </a:solidFill>
              </a:rPr>
              <a:t>Reactivate requests require one level of approval:</a:t>
            </a:r>
          </a:p>
          <a:p>
            <a:pPr marL="1257300" lvl="2" indent="-342900">
              <a:buFont typeface="Calibri" pitchFamily="34" charset="0"/>
              <a:buAutoNum type="arabicParenR"/>
            </a:pPr>
            <a:r>
              <a:rPr lang="en-US" b="1" dirty="0">
                <a:solidFill>
                  <a:srgbClr val="000099"/>
                </a:solidFill>
              </a:rPr>
              <a:t>SDD Access Office approval</a:t>
            </a:r>
          </a:p>
          <a:p>
            <a:pPr marL="1371600" lvl="3" indent="0">
              <a:buNone/>
            </a:pPr>
            <a:endParaRPr lang="en-US" sz="1800" b="1" dirty="0">
              <a:solidFill>
                <a:srgbClr val="000099"/>
              </a:solidFill>
            </a:endParaRPr>
          </a:p>
        </p:txBody>
      </p:sp>
      <p:sp>
        <p:nvSpPr>
          <p:cNvPr id="24580" name="Slide Number Placeholder 4">
            <a:extLst>
              <a:ext uri="{FF2B5EF4-FFF2-40B4-BE49-F238E27FC236}">
                <a16:creationId xmlns:a16="http://schemas.microsoft.com/office/drawing/2014/main" id="{D1262334-3D35-4175-AAD1-4D6B1FC61BE2}"/>
              </a:ext>
            </a:extLst>
          </p:cNvPr>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6A3DC6-1049-420E-BA26-4786AE9E9FEB}" type="slidenum">
              <a:rPr lang="en-US" altLang="en-US" sz="1200" b="0">
                <a:solidFill>
                  <a:srgbClr val="969696"/>
                </a:solidFill>
              </a:rPr>
              <a:pPr>
                <a:spcBef>
                  <a:spcPct val="0"/>
                </a:spcBef>
                <a:buClrTx/>
                <a:buSzTx/>
                <a:buFontTx/>
                <a:buNone/>
              </a:pPr>
              <a:t>26</a:t>
            </a:fld>
            <a:endParaRPr lang="en-US" altLang="en-US" sz="1200" b="0">
              <a:solidFill>
                <a:srgbClr val="969696"/>
              </a:solidFill>
            </a:endParaRPr>
          </a:p>
        </p:txBody>
      </p:sp>
    </p:spTree>
    <p:extLst>
      <p:ext uri="{BB962C8B-B14F-4D97-AF65-F5344CB8AC3E}">
        <p14:creationId xmlns:p14="http://schemas.microsoft.com/office/powerpoint/2010/main" val="214120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A8CD460-0E12-42BC-BF81-6E5BD61D554C}"/>
              </a:ext>
            </a:extLst>
          </p:cNvPr>
          <p:cNvSpPr>
            <a:spLocks noGrp="1" noChangeArrowheads="1"/>
          </p:cNvSpPr>
          <p:nvPr>
            <p:ph type="title" idx="4294967295"/>
          </p:nvPr>
        </p:nvSpPr>
        <p:spPr>
          <a:xfrm>
            <a:off x="152400" y="136525"/>
            <a:ext cx="8839200" cy="914400"/>
          </a:xfrm>
        </p:spPr>
        <p:txBody>
          <a:bodyPr/>
          <a:lstStyle/>
          <a:p>
            <a:r>
              <a:rPr lang="en-US" altLang="en-US" sz="3200" dirty="0"/>
              <a:t>BCS 4.2 Access Request Approval Process</a:t>
            </a:r>
          </a:p>
        </p:txBody>
      </p:sp>
      <p:sp>
        <p:nvSpPr>
          <p:cNvPr id="24579" name="Rectangle 5">
            <a:extLst>
              <a:ext uri="{FF2B5EF4-FFF2-40B4-BE49-F238E27FC236}">
                <a16:creationId xmlns:a16="http://schemas.microsoft.com/office/drawing/2014/main" id="{ADC8D909-98BF-436E-9958-6F891ED6B4D5}"/>
              </a:ext>
            </a:extLst>
          </p:cNvPr>
          <p:cNvSpPr>
            <a:spLocks noGrp="1" noChangeArrowheads="1"/>
          </p:cNvSpPr>
          <p:nvPr>
            <p:ph type="body" idx="4294967295"/>
          </p:nvPr>
        </p:nvSpPr>
        <p:spPr>
          <a:xfrm>
            <a:off x="776288" y="954088"/>
            <a:ext cx="8367712" cy="5446712"/>
          </a:xfrm>
        </p:spPr>
        <p:txBody>
          <a:bodyPr/>
          <a:lstStyle/>
          <a:p>
            <a:r>
              <a:rPr lang="en-US" b="1" dirty="0">
                <a:solidFill>
                  <a:srgbClr val="000099"/>
                </a:solidFill>
              </a:rPr>
              <a:t>BCS Access Request Approval:</a:t>
            </a:r>
          </a:p>
          <a:p>
            <a:pPr lvl="1"/>
            <a:r>
              <a:rPr lang="en-US" b="1" dirty="0">
                <a:solidFill>
                  <a:srgbClr val="000099"/>
                </a:solidFill>
              </a:rPr>
              <a:t>After each approval step is completed, the request is sent to the next approver(s) in the approval process. The user will receive an email notification indicating who has approved or rejected the request (to the primary email address provided during CAC registration). </a:t>
            </a:r>
          </a:p>
          <a:p>
            <a:pPr lvl="1"/>
            <a:r>
              <a:rPr lang="en-US" b="1" dirty="0">
                <a:solidFill>
                  <a:srgbClr val="000099"/>
                </a:solidFill>
              </a:rPr>
              <a:t>Requests that are rejected must be re-submitted by the user.  The user can not modify their access request once it has been submitted.</a:t>
            </a:r>
          </a:p>
          <a:p>
            <a:pPr lvl="1"/>
            <a:r>
              <a:rPr lang="en-US" b="1" dirty="0">
                <a:solidFill>
                  <a:srgbClr val="000099"/>
                </a:solidFill>
              </a:rPr>
              <a:t>To check the status of your approval go to: </a:t>
            </a:r>
            <a:r>
              <a:rPr lang="en-US" dirty="0">
                <a:hlinkClick r:id="rId2"/>
              </a:rPr>
              <a:t>https://sso.csd.disa.mil/idm/mhs/ECRSRequestStatus.jsp</a:t>
            </a:r>
            <a:endParaRPr lang="en-US" b="1" dirty="0">
              <a:solidFill>
                <a:srgbClr val="000099"/>
              </a:solidFill>
            </a:endParaRPr>
          </a:p>
          <a:p>
            <a:pPr marL="1371600" lvl="3" indent="0">
              <a:buNone/>
            </a:pPr>
            <a:endParaRPr lang="en-US" sz="1800" b="1" dirty="0">
              <a:solidFill>
                <a:srgbClr val="000099"/>
              </a:solidFill>
            </a:endParaRPr>
          </a:p>
        </p:txBody>
      </p:sp>
      <p:sp>
        <p:nvSpPr>
          <p:cNvPr id="24580" name="Slide Number Placeholder 4">
            <a:extLst>
              <a:ext uri="{FF2B5EF4-FFF2-40B4-BE49-F238E27FC236}">
                <a16:creationId xmlns:a16="http://schemas.microsoft.com/office/drawing/2014/main" id="{D1262334-3D35-4175-AAD1-4D6B1FC61BE2}"/>
              </a:ext>
            </a:extLst>
          </p:cNvPr>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6A3DC6-1049-420E-BA26-4786AE9E9FEB}" type="slidenum">
              <a:rPr lang="en-US" altLang="en-US" sz="1200" b="0">
                <a:solidFill>
                  <a:srgbClr val="969696"/>
                </a:solidFill>
              </a:rPr>
              <a:pPr>
                <a:spcBef>
                  <a:spcPct val="0"/>
                </a:spcBef>
                <a:buClrTx/>
                <a:buSzTx/>
                <a:buFontTx/>
                <a:buNone/>
              </a:pPr>
              <a:t>27</a:t>
            </a:fld>
            <a:endParaRPr lang="en-US" altLang="en-US" sz="1200" b="0">
              <a:solidFill>
                <a:srgbClr val="969696"/>
              </a:solidFill>
            </a:endParaRPr>
          </a:p>
        </p:txBody>
      </p:sp>
    </p:spTree>
    <p:extLst>
      <p:ext uri="{BB962C8B-B14F-4D97-AF65-F5344CB8AC3E}">
        <p14:creationId xmlns:p14="http://schemas.microsoft.com/office/powerpoint/2010/main" val="317731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44774" y="251634"/>
            <a:ext cx="8229600" cy="965200"/>
          </a:xfrm>
        </p:spPr>
        <p:txBody>
          <a:bodyPr/>
          <a:lstStyle/>
          <a:p>
            <a:r>
              <a:rPr lang="en-US" dirty="0"/>
              <a:t>Questions?</a:t>
            </a:r>
          </a:p>
        </p:txBody>
      </p:sp>
      <p:sp>
        <p:nvSpPr>
          <p:cNvPr id="7" name="Content Placeholder 6"/>
          <p:cNvSpPr>
            <a:spLocks noGrp="1"/>
          </p:cNvSpPr>
          <p:nvPr>
            <p:ph idx="4294967295"/>
          </p:nvPr>
        </p:nvSpPr>
        <p:spPr>
          <a:xfrm>
            <a:off x="344774" y="1411288"/>
            <a:ext cx="8229600" cy="4360862"/>
          </a:xfrm>
        </p:spPr>
        <p:txBody>
          <a:bodyPr/>
          <a:lstStyle/>
          <a:p>
            <a:pPr>
              <a:buFont typeface="Wingdings" panose="05000000000000000000" pitchFamily="2" charset="2"/>
              <a:buChar char="§"/>
            </a:pPr>
            <a:r>
              <a:rPr lang="en-US" altLang="en-US" b="1" dirty="0">
                <a:solidFill>
                  <a:srgbClr val="000099"/>
                </a:solidFill>
              </a:rPr>
              <a:t>Issues related to the BCS 4.2 must be directed to the DHA Global Service Center.</a:t>
            </a:r>
          </a:p>
          <a:p>
            <a:pPr lvl="1">
              <a:buFont typeface="Wingdings" panose="05000000000000000000" pitchFamily="2" charset="2"/>
              <a:buChar char="§"/>
            </a:pPr>
            <a:r>
              <a:rPr lang="en-US" altLang="en-US" sz="2000" b="1" dirty="0">
                <a:solidFill>
                  <a:srgbClr val="000099"/>
                </a:solidFill>
              </a:rPr>
              <a:t>DHA Global Service Center Email: </a:t>
            </a:r>
            <a:r>
              <a:rPr lang="en-US" altLang="en-US" sz="2000" b="1" dirty="0">
                <a:solidFill>
                  <a:srgbClr val="000099"/>
                </a:solidFill>
                <a:hlinkClick r:id="rId2"/>
              </a:rPr>
              <a:t>dhagsc@mail.mil</a:t>
            </a:r>
            <a:endParaRPr lang="en-US" altLang="en-US" sz="2000" b="1" dirty="0">
              <a:solidFill>
                <a:srgbClr val="000099"/>
              </a:solidFill>
            </a:endParaRPr>
          </a:p>
          <a:p>
            <a:pPr lvl="1">
              <a:buFont typeface="Wingdings" panose="05000000000000000000" pitchFamily="2" charset="2"/>
              <a:buChar char="§"/>
            </a:pPr>
            <a:r>
              <a:rPr lang="en-US" altLang="en-US" sz="2000" b="1" dirty="0">
                <a:solidFill>
                  <a:srgbClr val="000099"/>
                </a:solidFill>
              </a:rPr>
              <a:t>DHA Global Service Desk Phone Number: (800)-600-9332, Option 2, 1</a:t>
            </a:r>
          </a:p>
          <a:p>
            <a:pPr>
              <a:buFont typeface="Wingdings" panose="05000000000000000000" pitchFamily="2" charset="2"/>
              <a:buChar char="§"/>
            </a:pPr>
            <a:r>
              <a:rPr lang="en-US" altLang="en-US" sz="2200" b="1" dirty="0">
                <a:solidFill>
                  <a:srgbClr val="000099"/>
                </a:solidFill>
              </a:rPr>
              <a:t>Any tickets related to ECRS should include the following instruction to avoid delays at the DHA Global Service Center:</a:t>
            </a:r>
          </a:p>
          <a:p>
            <a:pPr lvl="1">
              <a:buFont typeface="Wingdings" panose="05000000000000000000" pitchFamily="2" charset="2"/>
              <a:buChar char="§"/>
            </a:pPr>
            <a:r>
              <a:rPr lang="en-US" altLang="en-US" sz="1800" b="1" dirty="0">
                <a:solidFill>
                  <a:srgbClr val="000099"/>
                </a:solidFill>
              </a:rPr>
              <a:t>"</a:t>
            </a:r>
            <a:r>
              <a:rPr lang="en-US" altLang="en-US" sz="1800" b="1" i="1" dirty="0">
                <a:solidFill>
                  <a:srgbClr val="000099"/>
                </a:solidFill>
              </a:rPr>
              <a:t>This ticket relates to the use of the ECRS workflow for BCS and is not a question for the SDD Access Office.  Please forward this ticket directly to the </a:t>
            </a:r>
            <a:r>
              <a:rPr lang="en-US" altLang="en-US" sz="1800" b="1" i="1" dirty="0" err="1">
                <a:solidFill>
                  <a:srgbClr val="000099"/>
                </a:solidFill>
              </a:rPr>
              <a:t>iAS</a:t>
            </a:r>
            <a:r>
              <a:rPr lang="en-US" altLang="en-US" sz="1800" b="1" i="1" dirty="0">
                <a:solidFill>
                  <a:srgbClr val="000099"/>
                </a:solidFill>
              </a:rPr>
              <a:t> Tier III Team at </a:t>
            </a:r>
            <a:r>
              <a:rPr lang="en-US" altLang="en-US" sz="1800" b="1" i="1" u="sng" dirty="0">
                <a:solidFill>
                  <a:srgbClr val="000099"/>
                </a:solidFill>
                <a:hlinkClick r:id="rId3"/>
              </a:rPr>
              <a:t>ias-tier3@chenega.com</a:t>
            </a:r>
            <a:r>
              <a:rPr lang="en-US" altLang="en-US" sz="1800" b="1" i="1" dirty="0">
                <a:solidFill>
                  <a:srgbClr val="000099"/>
                </a:solidFill>
              </a:rPr>
              <a:t>."</a:t>
            </a:r>
          </a:p>
        </p:txBody>
      </p:sp>
    </p:spTree>
    <p:extLst>
      <p:ext uri="{BB962C8B-B14F-4D97-AF65-F5344CB8AC3E}">
        <p14:creationId xmlns:p14="http://schemas.microsoft.com/office/powerpoint/2010/main" val="19011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900" y="275055"/>
            <a:ext cx="8229600" cy="965200"/>
          </a:xfrm>
        </p:spPr>
        <p:txBody>
          <a:bodyPr/>
          <a:lstStyle/>
          <a:p>
            <a:r>
              <a:rPr lang="en-US" sz="3200" dirty="0"/>
              <a:t>Overview</a:t>
            </a:r>
            <a:endParaRPr lang="en-US" dirty="0"/>
          </a:p>
        </p:txBody>
      </p:sp>
      <p:sp>
        <p:nvSpPr>
          <p:cNvPr id="3" name="Content Placeholder 2"/>
          <p:cNvSpPr>
            <a:spLocks noGrp="1"/>
          </p:cNvSpPr>
          <p:nvPr>
            <p:ph idx="4294967295"/>
          </p:nvPr>
        </p:nvSpPr>
        <p:spPr>
          <a:xfrm>
            <a:off x="226900" y="1428491"/>
            <a:ext cx="8229600" cy="4360862"/>
          </a:xfrm>
        </p:spPr>
        <p:txBody>
          <a:bodyPr/>
          <a:lstStyle/>
          <a:p>
            <a:r>
              <a:rPr lang="en-US" b="1" dirty="0">
                <a:solidFill>
                  <a:srgbClr val="000099"/>
                </a:solidFill>
              </a:rPr>
              <a:t>New users will need to submit a request in the DOEHRS-IH application to set access level for DW reports </a:t>
            </a:r>
          </a:p>
          <a:p>
            <a:endParaRPr lang="en-US" b="1" dirty="0">
              <a:solidFill>
                <a:srgbClr val="000099"/>
              </a:solidFill>
            </a:endParaRPr>
          </a:p>
          <a:p>
            <a:r>
              <a:rPr lang="en-US" b="1" dirty="0">
                <a:solidFill>
                  <a:srgbClr val="000099"/>
                </a:solidFill>
              </a:rPr>
              <a:t>Users who need access to run Business Objects reports will need to submit an ECRS request for DOEHRS-IH DW and/or DOEHRS-IH TR BCS applications</a:t>
            </a:r>
          </a:p>
          <a:p>
            <a:endParaRPr lang="en-US" dirty="0"/>
          </a:p>
        </p:txBody>
      </p:sp>
    </p:spTree>
    <p:extLst>
      <p:ext uri="{BB962C8B-B14F-4D97-AF65-F5344CB8AC3E}">
        <p14:creationId xmlns:p14="http://schemas.microsoft.com/office/powerpoint/2010/main" val="37952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4794" y="546908"/>
            <a:ext cx="8229600" cy="4840287"/>
          </a:xfrm>
        </p:spPr>
        <p:txBody>
          <a:bodyPr/>
          <a:lstStyle/>
          <a:p>
            <a:r>
              <a:rPr lang="en-US" b="1" dirty="0">
                <a:solidFill>
                  <a:srgbClr val="000099"/>
                </a:solidFill>
              </a:rPr>
              <a:t>BCS ECRS Account Request </a:t>
            </a:r>
          </a:p>
          <a:p>
            <a:r>
              <a:rPr lang="en-US" dirty="0">
                <a:solidFill>
                  <a:srgbClr val="000099"/>
                </a:solidFill>
              </a:rPr>
              <a:t>New user account requests will go through two processes in the ECRS portal prior to user account creation in BCS 4.2</a:t>
            </a:r>
          </a:p>
          <a:p>
            <a:r>
              <a:rPr lang="en-US" dirty="0">
                <a:solidFill>
                  <a:srgbClr val="000099"/>
                </a:solidFill>
              </a:rPr>
              <a:t>Process 1: Submit a CAC Registration Request </a:t>
            </a:r>
          </a:p>
          <a:p>
            <a:r>
              <a:rPr lang="en-US" dirty="0">
                <a:solidFill>
                  <a:srgbClr val="000099"/>
                </a:solidFill>
              </a:rPr>
              <a:t>Process 2: Submit an Automated Access Request Form (AARF) to gain access to BCS DOEHRS-IH DW and/or BCS DOEHRS-IH TR reporting application</a:t>
            </a:r>
          </a:p>
          <a:p>
            <a:r>
              <a:rPr lang="en-US" b="1" dirty="0">
                <a:solidFill>
                  <a:srgbClr val="000099"/>
                </a:solidFill>
              </a:rPr>
              <a:t>Request Access Level for DOEHRS-IH DW</a:t>
            </a:r>
          </a:p>
          <a:p>
            <a:r>
              <a:rPr lang="en-US" dirty="0">
                <a:solidFill>
                  <a:srgbClr val="000099"/>
                </a:solidFill>
              </a:rPr>
              <a:t>For DW access, new users will need to submit an additional Data Warehouse request in the DOEHRS-IH application to obtain access to Service/Region/Program Office level data</a:t>
            </a:r>
          </a:p>
          <a:p>
            <a:r>
              <a:rPr lang="en-US" dirty="0">
                <a:solidFill>
                  <a:srgbClr val="000099"/>
                </a:solidFill>
              </a:rPr>
              <a:t>Existing users can also submit requests in the DOEHRS-IH application for additional Service/Region/Program Office level data to run DW reports</a:t>
            </a:r>
          </a:p>
          <a:p>
            <a:endParaRPr lang="en-US" dirty="0"/>
          </a:p>
        </p:txBody>
      </p:sp>
    </p:spTree>
    <p:extLst>
      <p:ext uri="{BB962C8B-B14F-4D97-AF65-F5344CB8AC3E}">
        <p14:creationId xmlns:p14="http://schemas.microsoft.com/office/powerpoint/2010/main" val="305271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978" y="275055"/>
            <a:ext cx="8229600" cy="965200"/>
          </a:xfrm>
        </p:spPr>
        <p:txBody>
          <a:bodyPr/>
          <a:lstStyle/>
          <a:p>
            <a:r>
              <a:rPr lang="en-US" dirty="0"/>
              <a:t>Users need DW Access Level Permissions prior to requesting BCS Account through ECRS Process</a:t>
            </a:r>
            <a:br>
              <a:rPr lang="en-US" dirty="0"/>
            </a:br>
            <a:endParaRPr lang="en-US" dirty="0"/>
          </a:p>
        </p:txBody>
      </p:sp>
      <p:pic>
        <p:nvPicPr>
          <p:cNvPr id="5" name="Content Placeholder 4"/>
          <p:cNvPicPr>
            <a:picLocks noGrp="1" noChangeAspect="1"/>
          </p:cNvPicPr>
          <p:nvPr>
            <p:ph idx="4294967295"/>
          </p:nvPr>
        </p:nvPicPr>
        <p:blipFill>
          <a:blip r:embed="rId2"/>
          <a:stretch>
            <a:fillRect/>
          </a:stretch>
        </p:blipFill>
        <p:spPr>
          <a:xfrm>
            <a:off x="254833" y="1751013"/>
            <a:ext cx="8229600" cy="3681412"/>
          </a:xfrm>
          <a:prstGeom prst="rect">
            <a:avLst/>
          </a:prstGeom>
        </p:spPr>
      </p:pic>
    </p:spTree>
    <p:extLst>
      <p:ext uri="{BB962C8B-B14F-4D97-AF65-F5344CB8AC3E}">
        <p14:creationId xmlns:p14="http://schemas.microsoft.com/office/powerpoint/2010/main" val="251949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823" y="274638"/>
            <a:ext cx="8229600" cy="965200"/>
          </a:xfrm>
        </p:spPr>
        <p:txBody>
          <a:bodyPr/>
          <a:lstStyle/>
          <a:p>
            <a:pPr lvl="0" defTabSz="914400" eaLnBrk="0" fontAlgn="base" hangingPunct="0">
              <a:spcAft>
                <a:spcPct val="0"/>
              </a:spcAft>
              <a:defRPr/>
            </a:pPr>
            <a:r>
              <a:rPr lang="en-US" sz="1600" dirty="0">
                <a:solidFill>
                  <a:srgbClr val="000000"/>
                </a:solidFill>
                <a:latin typeface="Arial" charset="0"/>
                <a:ea typeface="+mn-ea"/>
                <a:cs typeface="+mn-cs"/>
              </a:rPr>
              <a:t>Log into DOEHRS.  Go to the </a:t>
            </a:r>
            <a:r>
              <a:rPr lang="en-US" sz="1600" dirty="0">
                <a:solidFill>
                  <a:srgbClr val="3333CC">
                    <a:lumMod val="75000"/>
                  </a:srgbClr>
                </a:solidFill>
                <a:latin typeface="Arial" charset="0"/>
                <a:ea typeface="+mn-ea"/>
                <a:cs typeface="+mn-cs"/>
              </a:rPr>
              <a:t>Resources</a:t>
            </a:r>
            <a:r>
              <a:rPr lang="en-US" sz="1600" dirty="0">
                <a:solidFill>
                  <a:srgbClr val="000000"/>
                </a:solidFill>
                <a:latin typeface="Arial" charset="0"/>
                <a:ea typeface="+mn-ea"/>
                <a:cs typeface="+mn-cs"/>
              </a:rPr>
              <a:t> tab in the navigation menu to the left, select the </a:t>
            </a:r>
            <a:r>
              <a:rPr lang="en-US" sz="1600" dirty="0">
                <a:solidFill>
                  <a:srgbClr val="3333CC">
                    <a:lumMod val="75000"/>
                  </a:srgbClr>
                </a:solidFill>
                <a:latin typeface="Arial" charset="0"/>
                <a:ea typeface="+mn-ea"/>
                <a:cs typeface="+mn-cs"/>
              </a:rPr>
              <a:t>My Profile </a:t>
            </a:r>
            <a:r>
              <a:rPr lang="en-US" sz="1600" dirty="0">
                <a:solidFill>
                  <a:srgbClr val="000000"/>
                </a:solidFill>
                <a:latin typeface="Arial" charset="0"/>
                <a:ea typeface="+mn-ea"/>
                <a:cs typeface="+mn-cs"/>
              </a:rPr>
              <a:t>link, go to the </a:t>
            </a:r>
            <a:r>
              <a:rPr lang="en-US" sz="1600" dirty="0">
                <a:solidFill>
                  <a:srgbClr val="3333CC">
                    <a:lumMod val="75000"/>
                  </a:srgbClr>
                </a:solidFill>
                <a:latin typeface="Arial" charset="0"/>
                <a:ea typeface="+mn-ea"/>
                <a:cs typeface="+mn-cs"/>
              </a:rPr>
              <a:t>Other Tools </a:t>
            </a:r>
            <a:r>
              <a:rPr lang="en-US" sz="1600" dirty="0">
                <a:solidFill>
                  <a:srgbClr val="000000"/>
                </a:solidFill>
                <a:latin typeface="Arial" charset="0"/>
                <a:ea typeface="+mn-ea"/>
                <a:cs typeface="+mn-cs"/>
              </a:rPr>
              <a:t>information tile, and then select the </a:t>
            </a:r>
            <a:r>
              <a:rPr lang="en-US" sz="1600" dirty="0">
                <a:solidFill>
                  <a:srgbClr val="3333CC">
                    <a:lumMod val="75000"/>
                  </a:srgbClr>
                </a:solidFill>
                <a:latin typeface="Arial" charset="0"/>
                <a:ea typeface="+mn-ea"/>
                <a:cs typeface="+mn-cs"/>
              </a:rPr>
              <a:t>Request/Modify Data Warehouse Business Objects Reporting Access Level</a:t>
            </a:r>
            <a:r>
              <a:rPr lang="en-US" sz="1600" dirty="0">
                <a:solidFill>
                  <a:srgbClr val="000000"/>
                </a:solidFill>
                <a:latin typeface="Arial" charset="0"/>
                <a:ea typeface="+mn-ea"/>
                <a:cs typeface="+mn-cs"/>
              </a:rPr>
              <a:t> link.</a:t>
            </a:r>
            <a:br>
              <a:rPr lang="en-US" sz="1600" dirty="0">
                <a:solidFill>
                  <a:srgbClr val="000000"/>
                </a:solidFill>
                <a:latin typeface="Arial" charset="0"/>
                <a:ea typeface="+mn-ea"/>
                <a:cs typeface="+mn-cs"/>
              </a:rPr>
            </a:br>
            <a:endParaRPr lang="en-US" dirty="0"/>
          </a:p>
        </p:txBody>
      </p:sp>
      <p:pic>
        <p:nvPicPr>
          <p:cNvPr id="5" name="Content Placeholder 4"/>
          <p:cNvPicPr>
            <a:picLocks noGrp="1" noChangeAspect="1"/>
          </p:cNvPicPr>
          <p:nvPr>
            <p:ph idx="4294967295"/>
          </p:nvPr>
        </p:nvPicPr>
        <p:blipFill>
          <a:blip r:embed="rId2"/>
          <a:stretch>
            <a:fillRect/>
          </a:stretch>
        </p:blipFill>
        <p:spPr>
          <a:xfrm>
            <a:off x="271462" y="1503363"/>
            <a:ext cx="8601075" cy="3387725"/>
          </a:xfrm>
          <a:prstGeom prst="rect">
            <a:avLst/>
          </a:prstGeom>
        </p:spPr>
      </p:pic>
    </p:spTree>
    <p:extLst>
      <p:ext uri="{BB962C8B-B14F-4D97-AF65-F5344CB8AC3E}">
        <p14:creationId xmlns:p14="http://schemas.microsoft.com/office/powerpoint/2010/main" val="421148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 y="208517"/>
            <a:ext cx="8229600" cy="965200"/>
          </a:xfrm>
        </p:spPr>
        <p:txBody>
          <a:bodyPr/>
          <a:lstStyle/>
          <a:p>
            <a:r>
              <a:rPr lang="en-US" altLang="en-US" dirty="0">
                <a:solidFill>
                  <a:srgbClr val="000000"/>
                </a:solidFill>
              </a:rPr>
              <a:t>BCS 4.2 Access Request Approval Process</a:t>
            </a:r>
          </a:p>
        </p:txBody>
      </p:sp>
      <p:sp>
        <p:nvSpPr>
          <p:cNvPr id="3" name="Content Placeholder 2"/>
          <p:cNvSpPr>
            <a:spLocks noGrp="1"/>
          </p:cNvSpPr>
          <p:nvPr>
            <p:ph idx="4294967295"/>
          </p:nvPr>
        </p:nvSpPr>
        <p:spPr>
          <a:xfrm>
            <a:off x="182880" y="928506"/>
            <a:ext cx="8229600" cy="4162425"/>
          </a:xfrm>
        </p:spPr>
        <p:txBody>
          <a:bodyPr/>
          <a:lstStyle/>
          <a:p>
            <a:r>
              <a:rPr lang="en-US" sz="1200" b="1" dirty="0">
                <a:solidFill>
                  <a:srgbClr val="000099"/>
                </a:solidFill>
              </a:rPr>
              <a:t>BCS Access Request Approval Process:</a:t>
            </a:r>
          </a:p>
          <a:p>
            <a:pPr lvl="1"/>
            <a:r>
              <a:rPr lang="en-US" sz="1200" b="1" dirty="0">
                <a:solidFill>
                  <a:srgbClr val="000099"/>
                </a:solidFill>
              </a:rPr>
              <a:t>New and change requests require four (4) levels of approval:</a:t>
            </a:r>
          </a:p>
          <a:p>
            <a:pPr marL="1257300" lvl="2" indent="-342900">
              <a:buFont typeface="Calibri" pitchFamily="34" charset="0"/>
              <a:buAutoNum type="arabicParenR"/>
            </a:pPr>
            <a:r>
              <a:rPr lang="en-US" sz="1200" b="1" dirty="0">
                <a:solidFill>
                  <a:srgbClr val="000099"/>
                </a:solidFill>
              </a:rPr>
              <a:t>Commander/Supervisor (based on email provided in access request) </a:t>
            </a:r>
          </a:p>
          <a:p>
            <a:pPr marL="1257300" lvl="2" indent="-342900">
              <a:buFont typeface="Calibri" pitchFamily="34" charset="0"/>
              <a:buAutoNum type="arabicParenR"/>
            </a:pPr>
            <a:r>
              <a:rPr lang="en-US" sz="1200" b="1" dirty="0">
                <a:solidFill>
                  <a:srgbClr val="000099"/>
                </a:solidFill>
              </a:rPr>
              <a:t>BCS Role Validation </a:t>
            </a:r>
          </a:p>
          <a:p>
            <a:pPr lvl="3">
              <a:buFont typeface="Arial" panose="020B0604020202020204" pitchFamily="34" charset="0"/>
              <a:buChar char="•"/>
            </a:pPr>
            <a:r>
              <a:rPr lang="en-US" sz="1200" b="1" dirty="0">
                <a:solidFill>
                  <a:srgbClr val="000099"/>
                </a:solidFill>
              </a:rPr>
              <a:t>BCS Role Validator approval step for each ECRS BCS access request</a:t>
            </a:r>
          </a:p>
          <a:p>
            <a:pPr lvl="3">
              <a:buFont typeface="Arial" panose="020B0604020202020204" pitchFamily="34" charset="0"/>
              <a:buChar char="•"/>
            </a:pPr>
            <a:r>
              <a:rPr lang="en-US" sz="1200" b="1" dirty="0">
                <a:solidFill>
                  <a:srgbClr val="000099"/>
                </a:solidFill>
              </a:rPr>
              <a:t>BCS Role Validator may change roles user has requested </a:t>
            </a:r>
          </a:p>
          <a:p>
            <a:pPr marL="1257300" lvl="2" indent="-342900">
              <a:buFont typeface="Calibri" pitchFamily="34" charset="0"/>
              <a:buAutoNum type="arabicParenR"/>
            </a:pPr>
            <a:r>
              <a:rPr lang="en-US" sz="1200" b="1" dirty="0">
                <a:solidFill>
                  <a:srgbClr val="000099"/>
                </a:solidFill>
              </a:rPr>
              <a:t>SDD Access Office Approval </a:t>
            </a:r>
          </a:p>
          <a:p>
            <a:pPr marL="1257300" lvl="2" indent="-342900">
              <a:buFont typeface="Calibri" pitchFamily="34" charset="0"/>
              <a:buAutoNum type="arabicParenR"/>
            </a:pPr>
            <a:r>
              <a:rPr lang="en-US" sz="1200" b="1" dirty="0">
                <a:solidFill>
                  <a:srgbClr val="000099"/>
                </a:solidFill>
              </a:rPr>
              <a:t>BCS Application Owner Approval</a:t>
            </a:r>
          </a:p>
          <a:p>
            <a:pPr lvl="3">
              <a:buFont typeface="Arial" panose="020B0604020202020204" pitchFamily="34" charset="0"/>
              <a:buChar char="•"/>
            </a:pPr>
            <a:r>
              <a:rPr lang="en-US" sz="1200" b="1" dirty="0">
                <a:solidFill>
                  <a:srgbClr val="000099"/>
                </a:solidFill>
              </a:rPr>
              <a:t>If the user requests access to multiple BCS Applications, their request must be approved by each respective BCS Application Owner</a:t>
            </a:r>
          </a:p>
          <a:p>
            <a:pPr lvl="3">
              <a:buFont typeface="Arial" panose="020B0604020202020204" pitchFamily="34" charset="0"/>
              <a:buChar char="•"/>
            </a:pPr>
            <a:r>
              <a:rPr lang="en-US" sz="1200" b="1" dirty="0">
                <a:solidFill>
                  <a:srgbClr val="000099"/>
                </a:solidFill>
              </a:rPr>
              <a:t>At least one BCS Application Owner must approve the request for the user to receive access to BCS</a:t>
            </a:r>
          </a:p>
          <a:p>
            <a:pPr lvl="1"/>
            <a:r>
              <a:rPr lang="en-US" sz="1200" b="1" dirty="0">
                <a:solidFill>
                  <a:srgbClr val="000099"/>
                </a:solidFill>
              </a:rPr>
              <a:t>Reactivate requests require one (1) level of approval by the SDD Access Office Approval</a:t>
            </a:r>
          </a:p>
          <a:p>
            <a:r>
              <a:rPr lang="en-US" sz="1200" b="1" dirty="0">
                <a:solidFill>
                  <a:srgbClr val="000099"/>
                </a:solidFill>
              </a:rPr>
              <a:t>BCS Access Request Approval:</a:t>
            </a:r>
          </a:p>
          <a:p>
            <a:pPr lvl="1"/>
            <a:r>
              <a:rPr lang="en-US" sz="1200" b="1" dirty="0">
                <a:solidFill>
                  <a:srgbClr val="000099"/>
                </a:solidFill>
              </a:rPr>
              <a:t>After each approval step is completed, the request is sent to the next approver(s) in the approval process. The user will receive an email notification indicating who has approved or rejected the request (to the primary email address provided during CAC registration). </a:t>
            </a:r>
          </a:p>
          <a:p>
            <a:pPr lvl="1"/>
            <a:r>
              <a:rPr lang="en-US" sz="1200" b="1" dirty="0">
                <a:solidFill>
                  <a:srgbClr val="000099"/>
                </a:solidFill>
              </a:rPr>
              <a:t>Requests that are rejected must be re-submitted by the user.  The user can not modify their access request once it has been submitted</a:t>
            </a:r>
          </a:p>
          <a:p>
            <a:endParaRPr lang="en-US" dirty="0"/>
          </a:p>
        </p:txBody>
      </p:sp>
      <p:sp>
        <p:nvSpPr>
          <p:cNvPr id="5" name="Rectangle 4"/>
          <p:cNvSpPr/>
          <p:nvPr/>
        </p:nvSpPr>
        <p:spPr>
          <a:xfrm>
            <a:off x="182880" y="5140796"/>
            <a:ext cx="8621486" cy="646331"/>
          </a:xfrm>
          <a:prstGeom prst="rect">
            <a:avLst/>
          </a:prstGeom>
        </p:spPr>
        <p:txBody>
          <a:bodyPr wrap="square">
            <a:spAutoFit/>
          </a:bodyPr>
          <a:lstStyle/>
          <a:p>
            <a:r>
              <a:rPr lang="en-US" sz="1200" b="1" u="sng" dirty="0">
                <a:solidFill>
                  <a:srgbClr val="FF0000"/>
                </a:solidFill>
              </a:rPr>
              <a:t>IMPORTANT</a:t>
            </a:r>
            <a:r>
              <a:rPr lang="en-US" sz="1200" dirty="0">
                <a:solidFill>
                  <a:srgbClr val="FF0000"/>
                </a:solidFill>
              </a:rPr>
              <a:t>:  The ECRS workflow only allows for a request to remain for </a:t>
            </a:r>
            <a:r>
              <a:rPr lang="en-US" sz="1200" b="1" dirty="0">
                <a:solidFill>
                  <a:srgbClr val="FF0000"/>
                </a:solidFill>
              </a:rPr>
              <a:t>20 days</a:t>
            </a:r>
            <a:r>
              <a:rPr lang="en-US" sz="1200" dirty="0">
                <a:solidFill>
                  <a:srgbClr val="FF0000"/>
                </a:solidFill>
              </a:rPr>
              <a:t> at each approval step. Hence, a request must be reviewed within 20 days or less by each approver in the workflow. If a request is not approved or rejected within 20 days, the request is automatically rejected by the system. If this occurs and the user still requires access, the user would need to resubmit their access request through ECRS.  </a:t>
            </a:r>
          </a:p>
        </p:txBody>
      </p:sp>
    </p:spTree>
    <p:extLst>
      <p:ext uri="{BB962C8B-B14F-4D97-AF65-F5344CB8AC3E}">
        <p14:creationId xmlns:p14="http://schemas.microsoft.com/office/powerpoint/2010/main" val="414591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1A8CD460-0E12-42BC-BF81-6E5BD61D554C}"/>
              </a:ext>
            </a:extLst>
          </p:cNvPr>
          <p:cNvSpPr>
            <a:spLocks noGrp="1" noChangeArrowheads="1"/>
          </p:cNvSpPr>
          <p:nvPr>
            <p:ph type="title" idx="4294967295"/>
          </p:nvPr>
        </p:nvSpPr>
        <p:spPr>
          <a:xfrm>
            <a:off x="304800" y="0"/>
            <a:ext cx="8839200" cy="914400"/>
          </a:xfrm>
        </p:spPr>
        <p:txBody>
          <a:bodyPr/>
          <a:lstStyle/>
          <a:p>
            <a:r>
              <a:rPr lang="en-US" altLang="en-US" sz="3200" dirty="0"/>
              <a:t>BCS 4.2 Access Request Approval Process</a:t>
            </a:r>
          </a:p>
        </p:txBody>
      </p:sp>
      <p:sp>
        <p:nvSpPr>
          <p:cNvPr id="24579" name="Rectangle 5">
            <a:extLst>
              <a:ext uri="{FF2B5EF4-FFF2-40B4-BE49-F238E27FC236}">
                <a16:creationId xmlns:a16="http://schemas.microsoft.com/office/drawing/2014/main" id="{ADC8D909-98BF-436E-9958-6F891ED6B4D5}"/>
              </a:ext>
            </a:extLst>
          </p:cNvPr>
          <p:cNvSpPr>
            <a:spLocks noGrp="1" noChangeArrowheads="1"/>
          </p:cNvSpPr>
          <p:nvPr>
            <p:ph type="body" idx="4294967295"/>
          </p:nvPr>
        </p:nvSpPr>
        <p:spPr>
          <a:xfrm>
            <a:off x="548890" y="1998689"/>
            <a:ext cx="8367712" cy="3962400"/>
          </a:xfrm>
        </p:spPr>
        <p:txBody>
          <a:bodyPr/>
          <a:lstStyle/>
          <a:p>
            <a:pPr marL="342900" indent="-342900">
              <a:lnSpc>
                <a:spcPct val="80000"/>
              </a:lnSpc>
              <a:spcBef>
                <a:spcPct val="20000"/>
              </a:spcBef>
              <a:buFont typeface="Lucida Sans Unicode" panose="020B0602030504020204" pitchFamily="34" charset="0"/>
              <a:buChar char="∎"/>
            </a:pPr>
            <a:r>
              <a:rPr lang="en-US" sz="1200" b="1" dirty="0">
                <a:solidFill>
                  <a:srgbClr val="000099"/>
                </a:solidFill>
              </a:rPr>
              <a:t>User Submits the request.</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Commander/Supervisor is the first step of approval process. The access request is sent to the supervisor email provided by the user in the request.  If approved, the request moves to next step.  If rejected, an email is sent to the user.</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a:t>
            </a:r>
            <a:r>
              <a:rPr lang="en-US" sz="1200" b="1" dirty="0">
                <a:solidFill>
                  <a:srgbClr val="FF0000"/>
                </a:solidFill>
              </a:rPr>
              <a:t>NAVY</a:t>
            </a:r>
            <a:r>
              <a:rPr lang="en-US" sz="1200" b="1" dirty="0">
                <a:solidFill>
                  <a:srgbClr val="000099"/>
                </a:solidFill>
              </a:rPr>
              <a:t>) BCS Role Validator is the </a:t>
            </a:r>
            <a:r>
              <a:rPr lang="en-US" sz="1200" b="1" dirty="0">
                <a:solidFill>
                  <a:srgbClr val="FF0000"/>
                </a:solidFill>
              </a:rPr>
              <a:t>Navy Marine Corps Public Health Center</a:t>
            </a:r>
            <a:r>
              <a:rPr lang="en-US" sz="1200" b="1" dirty="0">
                <a:solidFill>
                  <a:srgbClr val="000099"/>
                </a:solidFill>
              </a:rPr>
              <a:t>.  They will ensure any high level access requests (i.e., view, view on demand, report or Personally Identifiable Information (PII)) are justified by checking with the user and supervisor.  The BCS Role Validator updates any changes necessary in the request.  If access is approved, the request proceeds to the next step of approval.  In a scenario where the BCS Role Validator does not receive the justification from the user or supervisor within a reasonable time frame, the request is rejected by the BCS Role Validator.  The role of the BCS Role Validator is important to correct any information which may lead to rejection in future steps and avoid the necessity of having the user resubmitting the request due to incorrect or incomplete information.  </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SDD Access Office will complete the necessary checks regarding the training certificate and other requirements required for the approval.  Upon completion, the request proceeds to the next step.</a:t>
            </a:r>
          </a:p>
          <a:p>
            <a:pPr marL="342900" indent="-342900">
              <a:lnSpc>
                <a:spcPct val="110000"/>
              </a:lnSpc>
              <a:spcBef>
                <a:spcPct val="20000"/>
              </a:spcBef>
              <a:buFont typeface="Lucida Sans Unicode" panose="020B0602030504020204" pitchFamily="34" charset="0"/>
              <a:buChar char="∎"/>
            </a:pPr>
            <a:r>
              <a:rPr lang="en-US" sz="1200" b="1" dirty="0">
                <a:solidFill>
                  <a:srgbClr val="000099"/>
                </a:solidFill>
              </a:rPr>
              <a:t>BCS Application Owner is the final review in the workflow to approve or reject the request.  If approved, the user is provisioned in to BCS and an email notification is sent to the user.</a:t>
            </a:r>
          </a:p>
          <a:p>
            <a:pPr marL="800100" lvl="1" indent="-342900">
              <a:lnSpc>
                <a:spcPct val="110000"/>
              </a:lnSpc>
              <a:spcBef>
                <a:spcPct val="20000"/>
              </a:spcBef>
              <a:buFont typeface="Wingdings" panose="05000000000000000000" pitchFamily="2" charset="2"/>
              <a:buChar char="q"/>
            </a:pPr>
            <a:r>
              <a:rPr lang="en-US" sz="1200" b="1" dirty="0">
                <a:solidFill>
                  <a:srgbClr val="000099"/>
                </a:solidFill>
              </a:rPr>
              <a:t>All rejection notifications are sent to the user via email and include the reason for rejection.</a:t>
            </a:r>
          </a:p>
          <a:p>
            <a:pPr marL="800100" lvl="1" indent="-342900">
              <a:lnSpc>
                <a:spcPct val="110000"/>
              </a:lnSpc>
              <a:spcBef>
                <a:spcPct val="20000"/>
              </a:spcBef>
              <a:buFont typeface="Wingdings" panose="05000000000000000000" pitchFamily="2" charset="2"/>
              <a:buChar char="q"/>
            </a:pPr>
            <a:r>
              <a:rPr lang="en-US" sz="1200" b="1" dirty="0">
                <a:solidFill>
                  <a:srgbClr val="000099"/>
                </a:solidFill>
              </a:rPr>
              <a:t>Any request which has been rejected at any stage cannot be modified or resubmitted. The user is required to resubmit a new request and be processed through the same approval process. </a:t>
            </a:r>
          </a:p>
          <a:p>
            <a:pPr marL="800100" lvl="1" indent="-342900">
              <a:lnSpc>
                <a:spcPct val="110000"/>
              </a:lnSpc>
              <a:spcBef>
                <a:spcPct val="20000"/>
              </a:spcBef>
              <a:buFont typeface="Wingdings" panose="05000000000000000000" pitchFamily="2" charset="2"/>
              <a:buChar char="q"/>
            </a:pPr>
            <a:r>
              <a:rPr lang="en-US" sz="1200" b="1" dirty="0">
                <a:solidFill>
                  <a:srgbClr val="000099"/>
                </a:solidFill>
              </a:rPr>
              <a:t>Requests can only be modified by the BCS Role Validator.  </a:t>
            </a:r>
          </a:p>
          <a:p>
            <a:pPr marL="0" indent="0">
              <a:buNone/>
            </a:pPr>
            <a:endParaRPr lang="en-US" sz="1200" dirty="0"/>
          </a:p>
          <a:p>
            <a:pPr marL="0" indent="0">
              <a:buNone/>
            </a:pPr>
            <a:endParaRPr lang="en-US" dirty="0"/>
          </a:p>
          <a:p>
            <a:pPr marL="1371600" lvl="3" indent="0">
              <a:buNone/>
            </a:pPr>
            <a:endParaRPr lang="en-US" sz="1800" b="1" dirty="0">
              <a:solidFill>
                <a:srgbClr val="000099"/>
              </a:solidFill>
            </a:endParaRPr>
          </a:p>
        </p:txBody>
      </p:sp>
      <p:sp>
        <p:nvSpPr>
          <p:cNvPr id="24580" name="Slide Number Placeholder 4">
            <a:extLst>
              <a:ext uri="{FF2B5EF4-FFF2-40B4-BE49-F238E27FC236}">
                <a16:creationId xmlns:a16="http://schemas.microsoft.com/office/drawing/2014/main" id="{D1262334-3D35-4175-AAD1-4D6B1FC61BE2}"/>
              </a:ext>
            </a:extLst>
          </p:cNvPr>
          <p:cNvSpPr>
            <a:spLocks noGrp="1"/>
          </p:cNvSpPr>
          <p:nvPr>
            <p:ph type="sldNum" sz="quarter" idx="4294967295"/>
          </p:nvPr>
        </p:nvSpPr>
        <p:spPr>
          <a:xfrm>
            <a:off x="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99"/>
              </a:buClr>
              <a:buSzPct val="80000"/>
              <a:buFont typeface="Wingdings" panose="05000000000000000000" pitchFamily="2" charset="2"/>
              <a:buChar char="n"/>
              <a:defRPr sz="2400" b="1">
                <a:solidFill>
                  <a:srgbClr val="000099"/>
                </a:solidFill>
                <a:latin typeface="Arial" panose="020B0604020202020204" pitchFamily="34" charset="0"/>
              </a:defRPr>
            </a:lvl1pPr>
            <a:lvl2pPr marL="742950" indent="-285750">
              <a:spcBef>
                <a:spcPct val="20000"/>
              </a:spcBef>
              <a:buClr>
                <a:srgbClr val="000099"/>
              </a:buClr>
              <a:buSzPct val="80000"/>
              <a:buFont typeface="Wingdings" panose="05000000000000000000" pitchFamily="2" charset="2"/>
              <a:buChar char="n"/>
              <a:defRPr sz="2200" b="1">
                <a:solidFill>
                  <a:srgbClr val="000099"/>
                </a:solidFill>
                <a:latin typeface="Arial" panose="020B0604020202020204" pitchFamily="34" charset="0"/>
              </a:defRPr>
            </a:lvl2pPr>
            <a:lvl3pPr marL="1143000" indent="-228600">
              <a:spcBef>
                <a:spcPct val="20000"/>
              </a:spcBef>
              <a:buClr>
                <a:srgbClr val="000099"/>
              </a:buClr>
              <a:buSzPct val="80000"/>
              <a:buFont typeface="Wingdings" panose="05000000000000000000" pitchFamily="2" charset="2"/>
              <a:buChar char="n"/>
              <a:defRPr b="1">
                <a:solidFill>
                  <a:srgbClr val="000099"/>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036A3DC6-1049-420E-BA26-4786AE9E9FEB}" type="slidenum">
              <a:rPr lang="en-US" altLang="en-US" sz="1200" b="0">
                <a:solidFill>
                  <a:srgbClr val="969696"/>
                </a:solidFill>
              </a:rPr>
              <a:pPr>
                <a:spcBef>
                  <a:spcPct val="0"/>
                </a:spcBef>
                <a:buClrTx/>
                <a:buSzTx/>
                <a:buFontTx/>
                <a:buNone/>
              </a:pPr>
              <a:t>7</a:t>
            </a:fld>
            <a:endParaRPr lang="en-US" altLang="en-US" sz="1200" b="0">
              <a:solidFill>
                <a:srgbClr val="969696"/>
              </a:solidFill>
            </a:endParaRPr>
          </a:p>
        </p:txBody>
      </p:sp>
      <p:graphicFrame>
        <p:nvGraphicFramePr>
          <p:cNvPr id="5" name="Object 4">
            <a:extLst>
              <a:ext uri="{FF2B5EF4-FFF2-40B4-BE49-F238E27FC236}">
                <a16:creationId xmlns:a16="http://schemas.microsoft.com/office/drawing/2014/main" id="{26C4EDBB-DBEC-478D-82D9-444390544A0C}"/>
              </a:ext>
            </a:extLst>
          </p:cNvPr>
          <p:cNvGraphicFramePr>
            <a:graphicFrameLocks noChangeAspect="1"/>
          </p:cNvGraphicFramePr>
          <p:nvPr>
            <p:extLst>
              <p:ext uri="{D42A27DB-BD31-4B8C-83A1-F6EECF244321}">
                <p14:modId xmlns:p14="http://schemas.microsoft.com/office/powerpoint/2010/main" val="3835478880"/>
              </p:ext>
            </p:extLst>
          </p:nvPr>
        </p:nvGraphicFramePr>
        <p:xfrm>
          <a:off x="-14140" y="533400"/>
          <a:ext cx="8930742" cy="1447800"/>
        </p:xfrm>
        <a:graphic>
          <a:graphicData uri="http://schemas.openxmlformats.org/presentationml/2006/ole">
            <mc:AlternateContent xmlns:mc="http://schemas.openxmlformats.org/markup-compatibility/2006">
              <mc:Choice xmlns:v="urn:schemas-microsoft-com:vml" Requires="v">
                <p:oleObj name="Visio" r:id="rId2" imgW="6914311" imgH="1428138" progId="Visio.Drawing.11">
                  <p:embed/>
                </p:oleObj>
              </mc:Choice>
              <mc:Fallback>
                <p:oleObj name="Visio" r:id="rId2" imgW="6914311" imgH="1428138" progId="Visio.Drawing.11">
                  <p:embed/>
                  <p:pic>
                    <p:nvPicPr>
                      <p:cNvPr id="5" name="Object 4">
                        <a:extLst>
                          <a:ext uri="{FF2B5EF4-FFF2-40B4-BE49-F238E27FC236}">
                            <a16:creationId xmlns:a16="http://schemas.microsoft.com/office/drawing/2014/main" id="{26C4EDBB-DBEC-478D-82D9-444390544A0C}"/>
                          </a:ext>
                        </a:extLst>
                      </p:cNvPr>
                      <p:cNvPicPr>
                        <a:picLocks noChangeAspect="1" noChangeArrowheads="1"/>
                      </p:cNvPicPr>
                      <p:nvPr/>
                    </p:nvPicPr>
                    <p:blipFill>
                      <a:blip r:embed="rId3"/>
                      <a:srcRect/>
                      <a:stretch>
                        <a:fillRect/>
                      </a:stretch>
                    </p:blipFill>
                    <p:spPr bwMode="auto">
                      <a:xfrm>
                        <a:off x="-14140" y="533400"/>
                        <a:ext cx="8930742" cy="1447800"/>
                      </a:xfrm>
                      <a:prstGeom prst="rect">
                        <a:avLst/>
                      </a:prstGeom>
                      <a:noFill/>
                    </p:spPr>
                  </p:pic>
                </p:oleObj>
              </mc:Fallback>
            </mc:AlternateContent>
          </a:graphicData>
        </a:graphic>
      </p:graphicFrame>
    </p:spTree>
    <p:extLst>
      <p:ext uri="{BB962C8B-B14F-4D97-AF65-F5344CB8AC3E}">
        <p14:creationId xmlns:p14="http://schemas.microsoft.com/office/powerpoint/2010/main" val="394855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813" y="174392"/>
            <a:ext cx="8229600" cy="965200"/>
          </a:xfrm>
        </p:spPr>
        <p:txBody>
          <a:bodyPr/>
          <a:lstStyle/>
          <a:p>
            <a:r>
              <a:rPr lang="en-US" sz="4400" dirty="0"/>
              <a:t>ECRS Approvers</a:t>
            </a:r>
          </a:p>
        </p:txBody>
      </p:sp>
      <p:sp>
        <p:nvSpPr>
          <p:cNvPr id="3" name="Content Placeholder 2"/>
          <p:cNvSpPr>
            <a:spLocks noGrp="1"/>
          </p:cNvSpPr>
          <p:nvPr>
            <p:ph idx="4294967295"/>
          </p:nvPr>
        </p:nvSpPr>
        <p:spPr>
          <a:xfrm>
            <a:off x="284813" y="1139592"/>
            <a:ext cx="8229600" cy="4759325"/>
          </a:xfrm>
        </p:spPr>
        <p:txBody>
          <a:bodyPr/>
          <a:lstStyle/>
          <a:p>
            <a:pPr>
              <a:buFont typeface="Wingdings" panose="05000000000000000000" pitchFamily="2" charset="2"/>
              <a:buChar char="§"/>
            </a:pPr>
            <a:r>
              <a:rPr lang="en-US" sz="1600" b="1" dirty="0">
                <a:solidFill>
                  <a:srgbClr val="000099"/>
                </a:solidFill>
              </a:rPr>
              <a:t>BCS Role Validators and BCS Application Owners must be military or civilian personnel only.</a:t>
            </a:r>
          </a:p>
          <a:p>
            <a:pPr lvl="1">
              <a:buFont typeface="Wingdings" panose="05000000000000000000" pitchFamily="2" charset="2"/>
              <a:buChar char="§"/>
            </a:pPr>
            <a:r>
              <a:rPr lang="en-US" altLang="en-US" sz="1400" b="1" dirty="0">
                <a:solidFill>
                  <a:srgbClr val="000099"/>
                </a:solidFill>
              </a:rPr>
              <a:t>BCS Role Validators or BCS Application Owners for the Navy is the Navy Marine Corps Public Health Center.</a:t>
            </a:r>
          </a:p>
          <a:p>
            <a:pPr lvl="1">
              <a:buFont typeface="Wingdings" panose="05000000000000000000" pitchFamily="2" charset="2"/>
              <a:buChar char="§"/>
            </a:pPr>
            <a:r>
              <a:rPr lang="en-US" altLang="en-US" sz="1400" b="1" dirty="0">
                <a:solidFill>
                  <a:srgbClr val="000099"/>
                </a:solidFill>
              </a:rPr>
              <a:t>Cannot be group mailboxes or distributions.</a:t>
            </a:r>
          </a:p>
          <a:p>
            <a:pPr lvl="1">
              <a:buFont typeface="Wingdings" panose="05000000000000000000" pitchFamily="2" charset="2"/>
              <a:buChar char="§"/>
            </a:pPr>
            <a:r>
              <a:rPr lang="en-US" altLang="en-US" sz="1400" b="1" dirty="0">
                <a:solidFill>
                  <a:srgbClr val="000099"/>
                </a:solidFill>
              </a:rPr>
              <a:t>At the discretion of the BCS Member Project, a single person or multiple people can be assigned to each role </a:t>
            </a:r>
          </a:p>
          <a:p>
            <a:pPr>
              <a:buFont typeface="Wingdings" panose="05000000000000000000" pitchFamily="2" charset="2"/>
              <a:buChar char="§"/>
            </a:pPr>
            <a:r>
              <a:rPr lang="en-US" sz="1600" b="1" dirty="0">
                <a:solidFill>
                  <a:srgbClr val="000099"/>
                </a:solidFill>
              </a:rPr>
              <a:t>BCS Role Validators may also provide Commander/Supervisor approval for an applicant.</a:t>
            </a:r>
          </a:p>
          <a:p>
            <a:pPr lvl="1">
              <a:buFont typeface="Wingdings" panose="05000000000000000000" pitchFamily="2" charset="2"/>
              <a:buChar char="§"/>
            </a:pPr>
            <a:r>
              <a:rPr lang="en-US" sz="1400" b="1" dirty="0">
                <a:solidFill>
                  <a:srgbClr val="000099"/>
                </a:solidFill>
              </a:rPr>
              <a:t>Applicants cannot list themselves as their Commander/Supervisor.</a:t>
            </a:r>
          </a:p>
          <a:p>
            <a:pPr>
              <a:buFont typeface="Wingdings" panose="05000000000000000000" pitchFamily="2" charset="2"/>
              <a:buChar char="§"/>
            </a:pPr>
            <a:r>
              <a:rPr lang="en-US" sz="1600" b="1" dirty="0">
                <a:solidFill>
                  <a:srgbClr val="000099"/>
                </a:solidFill>
              </a:rPr>
              <a:t>A BCS Role Validator may also serve as a BCS Application Owner.</a:t>
            </a:r>
          </a:p>
          <a:p>
            <a:pPr>
              <a:buFont typeface="Wingdings" panose="05000000000000000000" pitchFamily="2" charset="2"/>
              <a:buChar char="§"/>
            </a:pPr>
            <a:r>
              <a:rPr lang="en-US" sz="1600" b="1" dirty="0">
                <a:solidFill>
                  <a:srgbClr val="000099"/>
                </a:solidFill>
              </a:rPr>
              <a:t>SDD Access Office Approvers are assigned by SDD Leadership.</a:t>
            </a:r>
          </a:p>
          <a:p>
            <a:pPr lvl="1">
              <a:buFont typeface="Wingdings" panose="05000000000000000000" pitchFamily="2" charset="2"/>
              <a:buChar char="§"/>
            </a:pPr>
            <a:r>
              <a:rPr lang="en-US" altLang="en-US" sz="1400" b="1" dirty="0">
                <a:solidFill>
                  <a:srgbClr val="000099"/>
                </a:solidFill>
              </a:rPr>
              <a:t>They are not assigned by ECRS, the BCS Project Office or the BCS Member Projects.</a:t>
            </a:r>
          </a:p>
          <a:p>
            <a:pPr>
              <a:buFont typeface="Wingdings" panose="05000000000000000000" pitchFamily="2" charset="2"/>
              <a:buChar char="§"/>
            </a:pPr>
            <a:r>
              <a:rPr lang="en-US" sz="1600" b="1" dirty="0">
                <a:solidFill>
                  <a:srgbClr val="000099"/>
                </a:solidFill>
              </a:rPr>
              <a:t>An email notification is sent to the applicant at each step in the approval process.  </a:t>
            </a:r>
          </a:p>
          <a:p>
            <a:pPr lvl="1">
              <a:buFont typeface="Wingdings" panose="05000000000000000000" pitchFamily="2" charset="2"/>
              <a:buChar char="§"/>
            </a:pPr>
            <a:r>
              <a:rPr lang="en-US" sz="1400" b="1" dirty="0">
                <a:solidFill>
                  <a:srgbClr val="000099"/>
                </a:solidFill>
              </a:rPr>
              <a:t>Only the applicant receives the email notifications regarding the status of their request. </a:t>
            </a:r>
          </a:p>
          <a:p>
            <a:pPr lvl="1">
              <a:buFont typeface="Wingdings" panose="05000000000000000000" pitchFamily="2" charset="2"/>
              <a:buChar char="§"/>
            </a:pPr>
            <a:r>
              <a:rPr lang="en-US" sz="1400" b="1" dirty="0">
                <a:solidFill>
                  <a:srgbClr val="000099"/>
                </a:solidFill>
              </a:rPr>
              <a:t>BCS Role Validators/BCS Application Owners do not have visibility to track a request within ECRS once their review is completed.  </a:t>
            </a:r>
          </a:p>
          <a:p>
            <a:pPr>
              <a:buFont typeface="Wingdings" panose="05000000000000000000" pitchFamily="2" charset="2"/>
              <a:buChar char="§"/>
            </a:pPr>
            <a:r>
              <a:rPr lang="en-US" sz="1600" b="1" dirty="0">
                <a:solidFill>
                  <a:srgbClr val="000099"/>
                </a:solidFill>
              </a:rPr>
              <a:t>Changes to a BCS Role Validator or BCS Application Owner must be routed to the BCS Project Office via email for submission to the ECRS Team.</a:t>
            </a:r>
          </a:p>
          <a:p>
            <a:endParaRPr lang="en-US" dirty="0"/>
          </a:p>
        </p:txBody>
      </p:sp>
    </p:spTree>
    <p:extLst>
      <p:ext uri="{BB962C8B-B14F-4D97-AF65-F5344CB8AC3E}">
        <p14:creationId xmlns:p14="http://schemas.microsoft.com/office/powerpoint/2010/main" val="997037444"/>
      </p:ext>
    </p:extLst>
  </p:cSld>
  <p:clrMapOvr>
    <a:masterClrMapping/>
  </p:clrMapOvr>
</p:sld>
</file>

<file path=ppt/theme/theme1.xml><?xml version="1.0" encoding="utf-8"?>
<a:theme xmlns:a="http://schemas.openxmlformats.org/drawingml/2006/main" name="1_NMCPHC_PPT_GENERAL_TEMPLATE_DRAFT_11Feb2016">
  <a:themeElements>
    <a:clrScheme name="NMCPHC Color Palette">
      <a:dk1>
        <a:sysClr val="windowText" lastClr="000000"/>
      </a:dk1>
      <a:lt1>
        <a:sysClr val="window" lastClr="FFFFFF"/>
      </a:lt1>
      <a:dk2>
        <a:srgbClr val="172E56"/>
      </a:dk2>
      <a:lt2>
        <a:srgbClr val="DDF2F8"/>
      </a:lt2>
      <a:accent1>
        <a:srgbClr val="042540"/>
      </a:accent1>
      <a:accent2>
        <a:srgbClr val="F8A912"/>
      </a:accent2>
      <a:accent3>
        <a:srgbClr val="1A55A6"/>
      </a:accent3>
      <a:accent4>
        <a:srgbClr val="4B4D4F"/>
      </a:accent4>
      <a:accent5>
        <a:srgbClr val="0A3623"/>
      </a:accent5>
      <a:accent6>
        <a:srgbClr val="A40315"/>
      </a:accent6>
      <a:hlink>
        <a:srgbClr val="04253F"/>
      </a:hlink>
      <a:folHlink>
        <a:srgbClr val="F4A51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1BEB3AAA5DE4E82C24F287629429F" ma:contentTypeVersion="4" ma:contentTypeDescription="Create a new document." ma:contentTypeScope="" ma:versionID="bb848333f3acbafade439660c67c6b2e">
  <xsd:schema xmlns:xsd="http://www.w3.org/2001/XMLSchema" xmlns:xs="http://www.w3.org/2001/XMLSchema" xmlns:p="http://schemas.microsoft.com/office/2006/metadata/properties" xmlns:ns2="51a6c2b5-a9d5-47c1-807c-65af4a5d9ef6" targetNamespace="http://schemas.microsoft.com/office/2006/metadata/properties" ma:root="true" ma:fieldsID="4b4a13358f327669aeaa656611a4f1e9" ns2:_="">
    <xsd:import namespace="51a6c2b5-a9d5-47c1-807c-65af4a5d9e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6c2b5-a9d5-47c1-807c-65af4a5d9e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C851890-AF12-4B39-83C2-632F2D24D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a6c2b5-a9d5-47c1-807c-65af4a5d9e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E59FD2-643B-4713-B6F6-CBD316FC08A1}">
  <ds:schemaRefs>
    <ds:schemaRef ds:uri="http://schemas.microsoft.com/sharepoint/v3/contenttype/forms"/>
  </ds:schemaRefs>
</ds:datastoreItem>
</file>

<file path=customXml/itemProps3.xml><?xml version="1.0" encoding="utf-8"?>
<ds:datastoreItem xmlns:ds="http://schemas.openxmlformats.org/officeDocument/2006/customXml" ds:itemID="{F9198A19-5478-41E1-874B-CD13E5A1F87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1401879-d9aa-4c6c-821f-799398ce3523"/>
    <ds:schemaRef ds:uri="http://schemas.microsoft.com/sharepoint/v3"/>
    <ds:schemaRef ds:uri="http://purl.org/dc/terms/"/>
    <ds:schemaRef ds:uri="http://schemas.openxmlformats.org/package/2006/metadata/core-properties"/>
    <ds:schemaRef ds:uri="e476992b-94a4-43ef-b35b-7935c738f5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NMCPHC_PPT_GENERAL_TEMPLATE_DRAFT_11Feb2016</Template>
  <TotalTime>609</TotalTime>
  <Words>2910</Words>
  <Application>Microsoft Office PowerPoint</Application>
  <PresentationFormat>On-screen Show (4:3)</PresentationFormat>
  <Paragraphs>218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1_NMCPHC_PPT_GENERAL_TEMPLATE_DRAFT_11Feb2016</vt:lpstr>
      <vt:lpstr>BCS 4.2 New User ECRS Request or Change Permission Request </vt:lpstr>
      <vt:lpstr>Overview</vt:lpstr>
      <vt:lpstr>Overview</vt:lpstr>
      <vt:lpstr>PowerPoint Presentation</vt:lpstr>
      <vt:lpstr>Users need DW Access Level Permissions prior to requesting BCS Account through ECRS Process </vt:lpstr>
      <vt:lpstr>Log into DOEHRS.  Go to the Resources tab in the navigation menu to the left, select the My Profile link, go to the Other Tools information tile, and then select the Request/Modify Data Warehouse Business Objects Reporting Access Level link. </vt:lpstr>
      <vt:lpstr>BCS 4.2 Access Request Approval Process</vt:lpstr>
      <vt:lpstr>BCS 4.2 Access Request Approval Process</vt:lpstr>
      <vt:lpstr>ECRS Approvers</vt:lpstr>
      <vt:lpstr>Accessing BCS 4.2: iAS Authentication</vt:lpstr>
      <vt:lpstr>Accessing BCS 4.2: New/Expired Account</vt:lpstr>
      <vt:lpstr>ECRS: Step 1 – New User CAC Registration</vt:lpstr>
      <vt:lpstr>ECRS: Step 2 – Access Level Section</vt:lpstr>
      <vt:lpstr>ECRS: Step 3 – Access Level Section</vt:lpstr>
      <vt:lpstr>ECRS: Step 3 – Access Level Section (Functional Roles)</vt:lpstr>
      <vt:lpstr>ECRS: Step 3 – Access Level Section (Content Roles)</vt:lpstr>
      <vt:lpstr>ECRS: Step 4 – Access Level Section – Employment Category</vt:lpstr>
      <vt:lpstr>ECRS BCS Access Request Process:  Step 4 - Access Level Section - Employment Category (continued) </vt:lpstr>
      <vt:lpstr>ECRS BCS Access Request Process: Step 5 - Access Level Section – Submission Confirmation </vt:lpstr>
      <vt:lpstr>ECRS BCS Access Request Process: Step 6 - End-user Confirmation Email </vt:lpstr>
      <vt:lpstr>Access Change Requests</vt:lpstr>
      <vt:lpstr>Access Change Request: Active User</vt:lpstr>
      <vt:lpstr>Access Change Request: Active User (cont.)</vt:lpstr>
      <vt:lpstr>Access Change Request: Active User (cont.)</vt:lpstr>
      <vt:lpstr>Access Reactivation Request for ECRS Inactive User</vt:lpstr>
      <vt:lpstr>ECRS BCS Access Request: Help Text for users with Details of Access Roles </vt:lpstr>
      <vt:lpstr>BCS 4.2 Access Request Approval Process</vt:lpstr>
      <vt:lpstr>BCS 4.2 Access Request Approval Process</vt:lpstr>
      <vt:lpstr>Questions?</vt:lpstr>
    </vt:vector>
  </TitlesOfParts>
  <Company>NMCP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Requesting a BCS Account</dc:title>
  <dc:creator>Williams, Genevieve (CTR)</dc:creator>
  <cp:lastModifiedBy>Christin Carter</cp:lastModifiedBy>
  <cp:revision>43</cp:revision>
  <dcterms:created xsi:type="dcterms:W3CDTF">2016-02-11T20:48:13Z</dcterms:created>
  <dcterms:modified xsi:type="dcterms:W3CDTF">2026-01-28T23:37:52Z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0x0101004C11BEB3AAA5DE4E82C24F287629429F</vt:lpwstr>
  </property>
  <property fmtid="{D5CDD505-2E9C-101B-9397-08002B2CF9AE}" pid="3" name="Order">
    <vt:r8>2700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dlc_DocIdItemGuid">
    <vt:lpwstr>6366773e-a554-472a-a235-4411cc694b03</vt:lpwstr>
  </property>
  <property fmtid="{D5CDD505-2E9C-101B-9397-08002B2CF9AE}" pid="8" name="Document Status">
    <vt:lpwstr/>
  </property>
  <property fmtid="{D5CDD505-2E9C-101B-9397-08002B2CF9AE}" pid="9" name="Document Type">
    <vt:lpwstr/>
  </property>
  <property fmtid="{D5CDD505-2E9C-101B-9397-08002B2CF9AE}" pid="10" name="Organization">
    <vt:lpwstr/>
  </property>
</Properties>
</file>